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
  </p:notesMasterIdLst>
  <p:sldIdLst>
    <p:sldId id="256" r:id="rId2"/>
    <p:sldId id="487" r:id="rId3"/>
    <p:sldId id="490" r:id="rId4"/>
    <p:sldId id="479" r:id="rId5"/>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40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FY18</c:v>
                </c:pt>
              </c:strCache>
            </c:strRef>
          </c:tx>
          <c:spPr>
            <a:ln w="28575" cap="rnd">
              <a:solidFill>
                <a:schemeClr val="accent1"/>
              </a:solidFill>
              <a:round/>
            </a:ln>
            <a:effectLst/>
          </c:spPr>
          <c:marker>
            <c:symbol val="none"/>
          </c:marker>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Q1</c:v>
                </c:pt>
                <c:pt idx="1">
                  <c:v>Q2</c:v>
                </c:pt>
                <c:pt idx="2">
                  <c:v>Q3</c:v>
                </c:pt>
                <c:pt idx="3">
                  <c:v>Q4</c:v>
                </c:pt>
                <c:pt idx="4">
                  <c:v>Total</c:v>
                </c:pt>
              </c:strCache>
            </c:strRef>
          </c:cat>
          <c:val>
            <c:numRef>
              <c:f>Sheet1!$B$2:$B$6</c:f>
              <c:numCache>
                <c:formatCode>General</c:formatCode>
                <c:ptCount val="5"/>
                <c:pt idx="0" formatCode="_(&quot;$&quot;* #,##0.00_);_(&quot;$&quot;* \(#,##0.00\);_(&quot;$&quot;* &quot;-&quot;??_);_(@_)">
                  <c:v>201353.56999999998</c:v>
                </c:pt>
                <c:pt idx="1">
                  <c:v>172180</c:v>
                </c:pt>
                <c:pt idx="2">
                  <c:v>235864</c:v>
                </c:pt>
                <c:pt idx="3">
                  <c:v>161321</c:v>
                </c:pt>
                <c:pt idx="4">
                  <c:v>770718</c:v>
                </c:pt>
              </c:numCache>
            </c:numRef>
          </c:val>
          <c:smooth val="0"/>
          <c:extLst>
            <c:ext xmlns:c16="http://schemas.microsoft.com/office/drawing/2014/chart" uri="{C3380CC4-5D6E-409C-BE32-E72D297353CC}">
              <c16:uniqueId val="{00000000-2D9C-4DD8-A490-36D25D6E8176}"/>
            </c:ext>
          </c:extLst>
        </c:ser>
        <c:ser>
          <c:idx val="1"/>
          <c:order val="1"/>
          <c:tx>
            <c:strRef>
              <c:f>Sheet1!$C$1</c:f>
              <c:strCache>
                <c:ptCount val="1"/>
                <c:pt idx="0">
                  <c:v>FY19</c:v>
                </c:pt>
              </c:strCache>
            </c:strRef>
          </c:tx>
          <c:spPr>
            <a:ln w="28575" cap="rnd">
              <a:solidFill>
                <a:schemeClr val="accent2"/>
              </a:solidFill>
              <a:round/>
            </a:ln>
            <a:effectLst/>
          </c:spPr>
          <c:marker>
            <c:symbol val="none"/>
          </c:marker>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Q1</c:v>
                </c:pt>
                <c:pt idx="1">
                  <c:v>Q2</c:v>
                </c:pt>
                <c:pt idx="2">
                  <c:v>Q3</c:v>
                </c:pt>
                <c:pt idx="3">
                  <c:v>Q4</c:v>
                </c:pt>
                <c:pt idx="4">
                  <c:v>Total</c:v>
                </c:pt>
              </c:strCache>
            </c:strRef>
          </c:cat>
          <c:val>
            <c:numRef>
              <c:f>Sheet1!$C$2:$C$6</c:f>
              <c:numCache>
                <c:formatCode>General</c:formatCode>
                <c:ptCount val="5"/>
                <c:pt idx="0" formatCode="_(&quot;$&quot;* #,##0.00_);_(&quot;$&quot;* \(#,##0.00\);_(&quot;$&quot;* &quot;-&quot;??_);_(@_)">
                  <c:v>164215</c:v>
                </c:pt>
                <c:pt idx="1">
                  <c:v>140403</c:v>
                </c:pt>
                <c:pt idx="2">
                  <c:v>178311</c:v>
                </c:pt>
                <c:pt idx="3">
                  <c:v>180000</c:v>
                </c:pt>
                <c:pt idx="4">
                  <c:v>662929</c:v>
                </c:pt>
              </c:numCache>
            </c:numRef>
          </c:val>
          <c:smooth val="0"/>
          <c:extLst>
            <c:ext xmlns:c16="http://schemas.microsoft.com/office/drawing/2014/chart" uri="{C3380CC4-5D6E-409C-BE32-E72D297353CC}">
              <c16:uniqueId val="{00000001-2D9C-4DD8-A490-36D25D6E8176}"/>
            </c:ext>
          </c:extLst>
        </c:ser>
        <c:dLbls>
          <c:showLegendKey val="0"/>
          <c:showVal val="0"/>
          <c:showCatName val="0"/>
          <c:showSerName val="0"/>
          <c:showPercent val="0"/>
          <c:showBubbleSize val="0"/>
        </c:dLbls>
        <c:smooth val="0"/>
        <c:axId val="758119616"/>
        <c:axId val="758118304"/>
      </c:lineChart>
      <c:catAx>
        <c:axId val="758119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8118304"/>
        <c:crosses val="autoZero"/>
        <c:auto val="1"/>
        <c:lblAlgn val="ctr"/>
        <c:lblOffset val="100"/>
        <c:noMultiLvlLbl val="0"/>
      </c:catAx>
      <c:valAx>
        <c:axId val="75811830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8119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CCDAF7F-3C24-46A8-B02F-501CE8499BE3}"/>
              </a:ext>
            </a:extLst>
          </p:cNvPr>
          <p:cNvSpPr>
            <a:spLocks noGrp="1" noChangeArrowheads="1"/>
          </p:cNvSpPr>
          <p:nvPr>
            <p:ph type="hdr" sz="quarter"/>
          </p:nvPr>
        </p:nvSpPr>
        <p:spPr bwMode="auto">
          <a:xfrm>
            <a:off x="0" y="0"/>
            <a:ext cx="3067374"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2" tIns="46966" rIns="93932" bIns="46966" numCol="1" anchor="t" anchorCtr="0" compatLnSpc="1">
            <a:prstTxWarp prst="textNoShape">
              <a:avLst/>
            </a:prstTxWarp>
          </a:bodyPr>
          <a:lstStyle>
            <a:lvl1pPr>
              <a:defRPr sz="1200">
                <a:latin typeface="Arial" charset="0"/>
                <a:cs typeface="Arial" charset="0"/>
              </a:defRPr>
            </a:lvl1pPr>
          </a:lstStyle>
          <a:p>
            <a:pPr>
              <a:defRPr/>
            </a:pPr>
            <a:endParaRPr lang="en-US" altLang="en-US"/>
          </a:p>
        </p:txBody>
      </p:sp>
      <p:sp>
        <p:nvSpPr>
          <p:cNvPr id="3075" name="Rectangle 3">
            <a:extLst>
              <a:ext uri="{FF2B5EF4-FFF2-40B4-BE49-F238E27FC236}">
                <a16:creationId xmlns:a16="http://schemas.microsoft.com/office/drawing/2014/main" id="{751B2A84-0FBB-41D1-8CBB-5A913F76D091}"/>
              </a:ext>
            </a:extLst>
          </p:cNvPr>
          <p:cNvSpPr>
            <a:spLocks noGrp="1" noChangeArrowheads="1"/>
          </p:cNvSpPr>
          <p:nvPr>
            <p:ph type="dt" idx="1"/>
          </p:nvPr>
        </p:nvSpPr>
        <p:spPr bwMode="auto">
          <a:xfrm>
            <a:off x="4008100" y="0"/>
            <a:ext cx="3067374"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2" tIns="46966" rIns="93932" bIns="46966" numCol="1" anchor="t" anchorCtr="0" compatLnSpc="1">
            <a:prstTxWarp prst="textNoShape">
              <a:avLst/>
            </a:prstTxWarp>
          </a:bodyPr>
          <a:lstStyle>
            <a:lvl1pPr algn="r">
              <a:defRPr sz="1200">
                <a:latin typeface="Arial" charset="0"/>
                <a:cs typeface="Arial" charset="0"/>
              </a:defRPr>
            </a:lvl1pPr>
          </a:lstStyle>
          <a:p>
            <a:pPr>
              <a:defRPr/>
            </a:pPr>
            <a:endParaRPr lang="en-US" altLang="en-US"/>
          </a:p>
        </p:txBody>
      </p:sp>
      <p:sp>
        <p:nvSpPr>
          <p:cNvPr id="46084" name="Rectangle 4">
            <a:extLst>
              <a:ext uri="{FF2B5EF4-FFF2-40B4-BE49-F238E27FC236}">
                <a16:creationId xmlns:a16="http://schemas.microsoft.com/office/drawing/2014/main" id="{5180B8A0-F733-40E2-9D23-33A3200D0BFF}"/>
              </a:ext>
            </a:extLst>
          </p:cNvPr>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68822367-5F06-43CC-A5D7-9DF968D04D93}"/>
              </a:ext>
            </a:extLst>
          </p:cNvPr>
          <p:cNvSpPr>
            <a:spLocks noGrp="1" noChangeArrowheads="1"/>
          </p:cNvSpPr>
          <p:nvPr>
            <p:ph type="body" sz="quarter" idx="3"/>
          </p:nvPr>
        </p:nvSpPr>
        <p:spPr bwMode="auto">
          <a:xfrm>
            <a:off x="708349" y="4448101"/>
            <a:ext cx="5660378" cy="4213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2" tIns="46966" rIns="93932" bIns="4696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a:extLst>
              <a:ext uri="{FF2B5EF4-FFF2-40B4-BE49-F238E27FC236}">
                <a16:creationId xmlns:a16="http://schemas.microsoft.com/office/drawing/2014/main" id="{0F4B43B9-65B5-409A-AFD3-878FE4BBF638}"/>
              </a:ext>
            </a:extLst>
          </p:cNvPr>
          <p:cNvSpPr>
            <a:spLocks noGrp="1" noChangeArrowheads="1"/>
          </p:cNvSpPr>
          <p:nvPr>
            <p:ph type="ftr" sz="quarter" idx="4"/>
          </p:nvPr>
        </p:nvSpPr>
        <p:spPr bwMode="auto">
          <a:xfrm>
            <a:off x="0" y="8893003"/>
            <a:ext cx="3067374"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2" tIns="46966" rIns="93932" bIns="46966" numCol="1" anchor="b" anchorCtr="0" compatLnSpc="1">
            <a:prstTxWarp prst="textNoShape">
              <a:avLst/>
            </a:prstTxWarp>
          </a:bodyPr>
          <a:lstStyle>
            <a:lvl1pPr>
              <a:defRPr sz="1200">
                <a:latin typeface="Arial" charset="0"/>
                <a:cs typeface="Arial" charset="0"/>
              </a:defRPr>
            </a:lvl1pPr>
          </a:lstStyle>
          <a:p>
            <a:pPr>
              <a:defRPr/>
            </a:pPr>
            <a:endParaRPr lang="en-US" altLang="en-US"/>
          </a:p>
        </p:txBody>
      </p:sp>
      <p:sp>
        <p:nvSpPr>
          <p:cNvPr id="3079" name="Rectangle 7">
            <a:extLst>
              <a:ext uri="{FF2B5EF4-FFF2-40B4-BE49-F238E27FC236}">
                <a16:creationId xmlns:a16="http://schemas.microsoft.com/office/drawing/2014/main" id="{AF75462A-14EB-4A8F-8B00-B68722CE7403}"/>
              </a:ext>
            </a:extLst>
          </p:cNvPr>
          <p:cNvSpPr>
            <a:spLocks noGrp="1" noChangeArrowheads="1"/>
          </p:cNvSpPr>
          <p:nvPr>
            <p:ph type="sldNum" sz="quarter" idx="5"/>
          </p:nvPr>
        </p:nvSpPr>
        <p:spPr bwMode="auto">
          <a:xfrm>
            <a:off x="4008100" y="8893003"/>
            <a:ext cx="3067374" cy="46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2" tIns="46966" rIns="93932" bIns="46966" numCol="1" anchor="b" anchorCtr="0" compatLnSpc="1">
            <a:prstTxWarp prst="textNoShape">
              <a:avLst/>
            </a:prstTxWarp>
          </a:bodyPr>
          <a:lstStyle>
            <a:lvl1pPr algn="r">
              <a:defRPr sz="1200"/>
            </a:lvl1pPr>
          </a:lstStyle>
          <a:p>
            <a:fld id="{AA709709-EB15-4D40-B631-D743F18C78E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5D8740CD-36BD-4B00-8A93-9D9544653E9A}"/>
              </a:ext>
            </a:extLst>
          </p:cNvPr>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8968" indent="-288065"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52258" indent="-230452"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613162" indent="-230452"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74065" indent="-230452"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34968" indent="-230452"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95872" indent="-230452"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56775" indent="-230452"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17678" indent="-230452"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402BA09-0D43-4D28-947A-E09DFA09183B}" type="slidenum">
              <a:rPr lang="en-US" altLang="en-US"/>
              <a:pPr eaLnBrk="1" hangingPunct="1">
                <a:spcBef>
                  <a:spcPct val="0"/>
                </a:spcBef>
              </a:pPr>
              <a:t>1</a:t>
            </a:fld>
            <a:endParaRPr lang="en-US" altLang="en-US"/>
          </a:p>
        </p:txBody>
      </p:sp>
      <p:sp>
        <p:nvSpPr>
          <p:cNvPr id="47107" name="Rectangle 2">
            <a:extLst>
              <a:ext uri="{FF2B5EF4-FFF2-40B4-BE49-F238E27FC236}">
                <a16:creationId xmlns:a16="http://schemas.microsoft.com/office/drawing/2014/main" id="{81CF6739-6F9D-4834-BA33-1065C1684088}"/>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8B2DEEA2-1F2D-460B-8AAF-F2F30943B67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F19019F5-53FA-4054-B2E8-F6ACBDEC629C}"/>
              </a:ext>
            </a:extLst>
          </p:cNvPr>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a:extLst>
              <a:ext uri="{FF2B5EF4-FFF2-40B4-BE49-F238E27FC236}">
                <a16:creationId xmlns:a16="http://schemas.microsoft.com/office/drawing/2014/main" id="{052A12D9-18E4-4E9E-82DA-1B835B70B03C}"/>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0"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a:t>Click to edit Master title style</a:t>
            </a:r>
          </a:p>
        </p:txBody>
      </p:sp>
      <p:sp>
        <p:nvSpPr>
          <p:cNvPr id="2253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en-US" noProof="0"/>
              <a:t>Click to edit Master subtitle style</a:t>
            </a:r>
          </a:p>
        </p:txBody>
      </p:sp>
      <p:sp>
        <p:nvSpPr>
          <p:cNvPr id="6" name="Rectangle 4">
            <a:extLst>
              <a:ext uri="{FF2B5EF4-FFF2-40B4-BE49-F238E27FC236}">
                <a16:creationId xmlns:a16="http://schemas.microsoft.com/office/drawing/2014/main" id="{67A3961E-D230-49FD-B3AE-52F22DB40BCD}"/>
              </a:ext>
            </a:extLst>
          </p:cNvPr>
          <p:cNvSpPr>
            <a:spLocks noGrp="1" noChangeArrowheads="1"/>
          </p:cNvSpPr>
          <p:nvPr>
            <p:ph type="dt" sz="half" idx="10"/>
          </p:nvPr>
        </p:nvSpPr>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B1E37EFF-0AFC-49D7-BDA3-5DE7C7A57DC6}"/>
              </a:ext>
            </a:extLst>
          </p:cNvPr>
          <p:cNvSpPr>
            <a:spLocks noGrp="1" noChangeArrowheads="1"/>
          </p:cNvSpPr>
          <p:nvPr>
            <p:ph type="ftr" sz="quarter" idx="11"/>
          </p:nvPr>
        </p:nvSpPr>
        <p:spPr>
          <a:xfrm>
            <a:off x="3124200" y="6243638"/>
            <a:ext cx="2895600" cy="457200"/>
          </a:xfrm>
        </p:spPr>
        <p:txBody>
          <a:bodyPr/>
          <a:lstStyle>
            <a:lvl1pPr>
              <a:defRPr/>
            </a:lvl1pPr>
          </a:lstStyle>
          <a:p>
            <a:pPr>
              <a:defRPr/>
            </a:pPr>
            <a:r>
              <a:rPr lang="en-US" altLang="en-US"/>
              <a:t>DRAFT</a:t>
            </a:r>
          </a:p>
        </p:txBody>
      </p:sp>
      <p:sp>
        <p:nvSpPr>
          <p:cNvPr id="8" name="Rectangle 6">
            <a:extLst>
              <a:ext uri="{FF2B5EF4-FFF2-40B4-BE49-F238E27FC236}">
                <a16:creationId xmlns:a16="http://schemas.microsoft.com/office/drawing/2014/main" id="{8A9B26C5-5750-468C-ACBA-68600525E1F7}"/>
              </a:ext>
            </a:extLst>
          </p:cNvPr>
          <p:cNvSpPr>
            <a:spLocks noGrp="1" noChangeArrowheads="1"/>
          </p:cNvSpPr>
          <p:nvPr>
            <p:ph type="sldNum" sz="quarter" idx="12"/>
          </p:nvPr>
        </p:nvSpPr>
        <p:spPr/>
        <p:txBody>
          <a:bodyPr/>
          <a:lstStyle>
            <a:lvl1pPr>
              <a:defRPr/>
            </a:lvl1pPr>
          </a:lstStyle>
          <a:p>
            <a:fld id="{38592009-9ED6-4021-8C00-687AFB575B21}" type="slidenum">
              <a:rPr lang="en-US" altLang="en-US"/>
              <a:pPr/>
              <a:t>‹#›</a:t>
            </a:fld>
            <a:endParaRPr lang="en-US" altLang="en-US"/>
          </a:p>
        </p:txBody>
      </p:sp>
    </p:spTree>
    <p:extLst>
      <p:ext uri="{BB962C8B-B14F-4D97-AF65-F5344CB8AC3E}">
        <p14:creationId xmlns:p14="http://schemas.microsoft.com/office/powerpoint/2010/main" val="3607742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7EBD7F3-F4FF-4D7E-93BC-F0C098175E3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705E081-08FE-492D-9847-85FBE4FAC324}"/>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6" name="Rectangle 6">
            <a:extLst>
              <a:ext uri="{FF2B5EF4-FFF2-40B4-BE49-F238E27FC236}">
                <a16:creationId xmlns:a16="http://schemas.microsoft.com/office/drawing/2014/main" id="{3DBD5037-F776-4A23-91D3-B5926EA1BE1D}"/>
              </a:ext>
            </a:extLst>
          </p:cNvPr>
          <p:cNvSpPr>
            <a:spLocks noGrp="1" noChangeArrowheads="1"/>
          </p:cNvSpPr>
          <p:nvPr>
            <p:ph type="sldNum" sz="quarter" idx="12"/>
          </p:nvPr>
        </p:nvSpPr>
        <p:spPr>
          <a:ln/>
        </p:spPr>
        <p:txBody>
          <a:bodyPr/>
          <a:lstStyle>
            <a:lvl1pPr>
              <a:defRPr/>
            </a:lvl1pPr>
          </a:lstStyle>
          <a:p>
            <a:fld id="{27F973D7-07FF-492B-AB81-B06506C129D6}" type="slidenum">
              <a:rPr lang="en-US" altLang="en-US"/>
              <a:pPr/>
              <a:t>‹#›</a:t>
            </a:fld>
            <a:endParaRPr lang="en-US" altLang="en-US"/>
          </a:p>
        </p:txBody>
      </p:sp>
    </p:spTree>
    <p:extLst>
      <p:ext uri="{BB962C8B-B14F-4D97-AF65-F5344CB8AC3E}">
        <p14:creationId xmlns:p14="http://schemas.microsoft.com/office/powerpoint/2010/main" val="374921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A6C38BF-2057-4EF3-BC87-AD4451F3694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ABFFDC8-0731-4305-A696-35D1457534B1}"/>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6" name="Rectangle 6">
            <a:extLst>
              <a:ext uri="{FF2B5EF4-FFF2-40B4-BE49-F238E27FC236}">
                <a16:creationId xmlns:a16="http://schemas.microsoft.com/office/drawing/2014/main" id="{2354BCDA-DD5C-454B-942E-270809D657E7}"/>
              </a:ext>
            </a:extLst>
          </p:cNvPr>
          <p:cNvSpPr>
            <a:spLocks noGrp="1" noChangeArrowheads="1"/>
          </p:cNvSpPr>
          <p:nvPr>
            <p:ph type="sldNum" sz="quarter" idx="12"/>
          </p:nvPr>
        </p:nvSpPr>
        <p:spPr>
          <a:ln/>
        </p:spPr>
        <p:txBody>
          <a:bodyPr/>
          <a:lstStyle>
            <a:lvl1pPr>
              <a:defRPr/>
            </a:lvl1pPr>
          </a:lstStyle>
          <a:p>
            <a:fld id="{DD6200AB-65BE-440A-8020-05E1C779B210}" type="slidenum">
              <a:rPr lang="en-US" altLang="en-US"/>
              <a:pPr/>
              <a:t>‹#›</a:t>
            </a:fld>
            <a:endParaRPr lang="en-US" altLang="en-US"/>
          </a:p>
        </p:txBody>
      </p:sp>
    </p:spTree>
    <p:extLst>
      <p:ext uri="{BB962C8B-B14F-4D97-AF65-F5344CB8AC3E}">
        <p14:creationId xmlns:p14="http://schemas.microsoft.com/office/powerpoint/2010/main" val="4115340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7FA4AD9-26BA-41D6-8966-C9B754596F4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7831F5F-05DC-4043-832B-03AB1FAC6C93}"/>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6" name="Rectangle 6">
            <a:extLst>
              <a:ext uri="{FF2B5EF4-FFF2-40B4-BE49-F238E27FC236}">
                <a16:creationId xmlns:a16="http://schemas.microsoft.com/office/drawing/2014/main" id="{2B1F22DF-B4CE-49D7-B9D8-0D5798ECC064}"/>
              </a:ext>
            </a:extLst>
          </p:cNvPr>
          <p:cNvSpPr>
            <a:spLocks noGrp="1" noChangeArrowheads="1"/>
          </p:cNvSpPr>
          <p:nvPr>
            <p:ph type="sldNum" sz="quarter" idx="12"/>
          </p:nvPr>
        </p:nvSpPr>
        <p:spPr>
          <a:ln/>
        </p:spPr>
        <p:txBody>
          <a:bodyPr/>
          <a:lstStyle>
            <a:lvl1pPr>
              <a:defRPr/>
            </a:lvl1pPr>
          </a:lstStyle>
          <a:p>
            <a:fld id="{7FC55D79-F750-4DC0-B249-310B21C82DE6}" type="slidenum">
              <a:rPr lang="en-US" altLang="en-US"/>
              <a:pPr/>
              <a:t>‹#›</a:t>
            </a:fld>
            <a:endParaRPr lang="en-US" altLang="en-US"/>
          </a:p>
        </p:txBody>
      </p:sp>
    </p:spTree>
    <p:extLst>
      <p:ext uri="{BB962C8B-B14F-4D97-AF65-F5344CB8AC3E}">
        <p14:creationId xmlns:p14="http://schemas.microsoft.com/office/powerpoint/2010/main" val="746663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402C967-59D3-4FE4-AADE-14763443E2A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B22C5B4-A7A7-4E1C-9C9D-05EB4FCAE2B7}"/>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6" name="Rectangle 6">
            <a:extLst>
              <a:ext uri="{FF2B5EF4-FFF2-40B4-BE49-F238E27FC236}">
                <a16:creationId xmlns:a16="http://schemas.microsoft.com/office/drawing/2014/main" id="{5F212374-BFDE-4E68-AF07-FAF4A1E3DC68}"/>
              </a:ext>
            </a:extLst>
          </p:cNvPr>
          <p:cNvSpPr>
            <a:spLocks noGrp="1" noChangeArrowheads="1"/>
          </p:cNvSpPr>
          <p:nvPr>
            <p:ph type="sldNum" sz="quarter" idx="12"/>
          </p:nvPr>
        </p:nvSpPr>
        <p:spPr>
          <a:ln/>
        </p:spPr>
        <p:txBody>
          <a:bodyPr/>
          <a:lstStyle>
            <a:lvl1pPr>
              <a:defRPr/>
            </a:lvl1pPr>
          </a:lstStyle>
          <a:p>
            <a:fld id="{7C7C5599-992B-49E3-A8E0-364A6858986E}" type="slidenum">
              <a:rPr lang="en-US" altLang="en-US"/>
              <a:pPr/>
              <a:t>‹#›</a:t>
            </a:fld>
            <a:endParaRPr lang="en-US" altLang="en-US"/>
          </a:p>
        </p:txBody>
      </p:sp>
    </p:spTree>
    <p:extLst>
      <p:ext uri="{BB962C8B-B14F-4D97-AF65-F5344CB8AC3E}">
        <p14:creationId xmlns:p14="http://schemas.microsoft.com/office/powerpoint/2010/main" val="4061789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DC393BD-087B-4E09-849E-7C772D29E8D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DD865B7-C54E-4007-AD62-B17497905A53}"/>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7" name="Rectangle 6">
            <a:extLst>
              <a:ext uri="{FF2B5EF4-FFF2-40B4-BE49-F238E27FC236}">
                <a16:creationId xmlns:a16="http://schemas.microsoft.com/office/drawing/2014/main" id="{21CED482-D73A-4488-B836-BC7CF2525460}"/>
              </a:ext>
            </a:extLst>
          </p:cNvPr>
          <p:cNvSpPr>
            <a:spLocks noGrp="1" noChangeArrowheads="1"/>
          </p:cNvSpPr>
          <p:nvPr>
            <p:ph type="sldNum" sz="quarter" idx="12"/>
          </p:nvPr>
        </p:nvSpPr>
        <p:spPr>
          <a:ln/>
        </p:spPr>
        <p:txBody>
          <a:bodyPr/>
          <a:lstStyle>
            <a:lvl1pPr>
              <a:defRPr/>
            </a:lvl1pPr>
          </a:lstStyle>
          <a:p>
            <a:fld id="{44F2B3D9-CF60-4E38-9388-C9C8750CDA1B}" type="slidenum">
              <a:rPr lang="en-US" altLang="en-US"/>
              <a:pPr/>
              <a:t>‹#›</a:t>
            </a:fld>
            <a:endParaRPr lang="en-US" altLang="en-US"/>
          </a:p>
        </p:txBody>
      </p:sp>
    </p:spTree>
    <p:extLst>
      <p:ext uri="{BB962C8B-B14F-4D97-AF65-F5344CB8AC3E}">
        <p14:creationId xmlns:p14="http://schemas.microsoft.com/office/powerpoint/2010/main" val="3324853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682F185-7F46-44AD-91D2-1AA5AA3611D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79D04449-8D0B-4269-9698-DC26FCEBE4B2}"/>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9" name="Rectangle 6">
            <a:extLst>
              <a:ext uri="{FF2B5EF4-FFF2-40B4-BE49-F238E27FC236}">
                <a16:creationId xmlns:a16="http://schemas.microsoft.com/office/drawing/2014/main" id="{8D997C5F-9A76-4243-81D1-587CA192DA19}"/>
              </a:ext>
            </a:extLst>
          </p:cNvPr>
          <p:cNvSpPr>
            <a:spLocks noGrp="1" noChangeArrowheads="1"/>
          </p:cNvSpPr>
          <p:nvPr>
            <p:ph type="sldNum" sz="quarter" idx="12"/>
          </p:nvPr>
        </p:nvSpPr>
        <p:spPr>
          <a:ln/>
        </p:spPr>
        <p:txBody>
          <a:bodyPr/>
          <a:lstStyle>
            <a:lvl1pPr>
              <a:defRPr/>
            </a:lvl1pPr>
          </a:lstStyle>
          <a:p>
            <a:fld id="{31E6B673-690C-4A3A-AA15-E71A44FDB4D9}" type="slidenum">
              <a:rPr lang="en-US" altLang="en-US"/>
              <a:pPr/>
              <a:t>‹#›</a:t>
            </a:fld>
            <a:endParaRPr lang="en-US" altLang="en-US"/>
          </a:p>
        </p:txBody>
      </p:sp>
    </p:spTree>
    <p:extLst>
      <p:ext uri="{BB962C8B-B14F-4D97-AF65-F5344CB8AC3E}">
        <p14:creationId xmlns:p14="http://schemas.microsoft.com/office/powerpoint/2010/main" val="322481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8E809BD-7644-40B6-AF73-21EE2EA3702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6F6A6198-7F81-43E4-A589-B969CA1FDE0B}"/>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5" name="Rectangle 6">
            <a:extLst>
              <a:ext uri="{FF2B5EF4-FFF2-40B4-BE49-F238E27FC236}">
                <a16:creationId xmlns:a16="http://schemas.microsoft.com/office/drawing/2014/main" id="{48E396E5-65EA-4513-96D0-B12E12A40F4F}"/>
              </a:ext>
            </a:extLst>
          </p:cNvPr>
          <p:cNvSpPr>
            <a:spLocks noGrp="1" noChangeArrowheads="1"/>
          </p:cNvSpPr>
          <p:nvPr>
            <p:ph type="sldNum" sz="quarter" idx="12"/>
          </p:nvPr>
        </p:nvSpPr>
        <p:spPr>
          <a:ln/>
        </p:spPr>
        <p:txBody>
          <a:bodyPr/>
          <a:lstStyle>
            <a:lvl1pPr>
              <a:defRPr/>
            </a:lvl1pPr>
          </a:lstStyle>
          <a:p>
            <a:fld id="{C9B5D1CC-3F45-45F5-A4C2-FCFD421015E0}" type="slidenum">
              <a:rPr lang="en-US" altLang="en-US"/>
              <a:pPr/>
              <a:t>‹#›</a:t>
            </a:fld>
            <a:endParaRPr lang="en-US" altLang="en-US"/>
          </a:p>
        </p:txBody>
      </p:sp>
    </p:spTree>
    <p:extLst>
      <p:ext uri="{BB962C8B-B14F-4D97-AF65-F5344CB8AC3E}">
        <p14:creationId xmlns:p14="http://schemas.microsoft.com/office/powerpoint/2010/main" val="686746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BF6AFC8-A62A-43F5-A976-81E57009E97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A2B6B77B-6D94-48AE-9EA4-E1CD318B067A}"/>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4" name="Rectangle 6">
            <a:extLst>
              <a:ext uri="{FF2B5EF4-FFF2-40B4-BE49-F238E27FC236}">
                <a16:creationId xmlns:a16="http://schemas.microsoft.com/office/drawing/2014/main" id="{9C301286-F18B-4BEE-93DB-FEC02B58F1D6}"/>
              </a:ext>
            </a:extLst>
          </p:cNvPr>
          <p:cNvSpPr>
            <a:spLocks noGrp="1" noChangeArrowheads="1"/>
          </p:cNvSpPr>
          <p:nvPr>
            <p:ph type="sldNum" sz="quarter" idx="12"/>
          </p:nvPr>
        </p:nvSpPr>
        <p:spPr>
          <a:ln/>
        </p:spPr>
        <p:txBody>
          <a:bodyPr/>
          <a:lstStyle>
            <a:lvl1pPr>
              <a:defRPr/>
            </a:lvl1pPr>
          </a:lstStyle>
          <a:p>
            <a:fld id="{4099ACA9-8186-4869-860A-B032C838064A}" type="slidenum">
              <a:rPr lang="en-US" altLang="en-US"/>
              <a:pPr/>
              <a:t>‹#›</a:t>
            </a:fld>
            <a:endParaRPr lang="en-US" altLang="en-US"/>
          </a:p>
        </p:txBody>
      </p:sp>
    </p:spTree>
    <p:extLst>
      <p:ext uri="{BB962C8B-B14F-4D97-AF65-F5344CB8AC3E}">
        <p14:creationId xmlns:p14="http://schemas.microsoft.com/office/powerpoint/2010/main" val="2958125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51D577F-7236-465A-BEFD-AFA17404A83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35DB136-EE40-48E2-BE7D-0C299B6345F2}"/>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7" name="Rectangle 6">
            <a:extLst>
              <a:ext uri="{FF2B5EF4-FFF2-40B4-BE49-F238E27FC236}">
                <a16:creationId xmlns:a16="http://schemas.microsoft.com/office/drawing/2014/main" id="{7E2143E5-5F7C-4138-ACEF-CDEFEDCDBF9E}"/>
              </a:ext>
            </a:extLst>
          </p:cNvPr>
          <p:cNvSpPr>
            <a:spLocks noGrp="1" noChangeArrowheads="1"/>
          </p:cNvSpPr>
          <p:nvPr>
            <p:ph type="sldNum" sz="quarter" idx="12"/>
          </p:nvPr>
        </p:nvSpPr>
        <p:spPr>
          <a:ln/>
        </p:spPr>
        <p:txBody>
          <a:bodyPr/>
          <a:lstStyle>
            <a:lvl1pPr>
              <a:defRPr/>
            </a:lvl1pPr>
          </a:lstStyle>
          <a:p>
            <a:fld id="{4D3DC9C1-03A8-4C61-9862-21E4EB828A2B}" type="slidenum">
              <a:rPr lang="en-US" altLang="en-US"/>
              <a:pPr/>
              <a:t>‹#›</a:t>
            </a:fld>
            <a:endParaRPr lang="en-US" altLang="en-US"/>
          </a:p>
        </p:txBody>
      </p:sp>
    </p:spTree>
    <p:extLst>
      <p:ext uri="{BB962C8B-B14F-4D97-AF65-F5344CB8AC3E}">
        <p14:creationId xmlns:p14="http://schemas.microsoft.com/office/powerpoint/2010/main" val="179195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0B6B461-709B-4A9F-AAAC-77E76686DE3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F4881B0-913F-475C-ABC2-FB98F608DE1D}"/>
              </a:ext>
            </a:extLst>
          </p:cNvPr>
          <p:cNvSpPr>
            <a:spLocks noGrp="1" noChangeArrowheads="1"/>
          </p:cNvSpPr>
          <p:nvPr>
            <p:ph type="ftr" sz="quarter" idx="11"/>
          </p:nvPr>
        </p:nvSpPr>
        <p:spPr>
          <a:ln/>
        </p:spPr>
        <p:txBody>
          <a:bodyPr/>
          <a:lstStyle>
            <a:lvl1pPr>
              <a:defRPr/>
            </a:lvl1pPr>
          </a:lstStyle>
          <a:p>
            <a:pPr>
              <a:defRPr/>
            </a:pPr>
            <a:r>
              <a:rPr lang="en-US" altLang="en-US"/>
              <a:t>DRAFT</a:t>
            </a:r>
          </a:p>
        </p:txBody>
      </p:sp>
      <p:sp>
        <p:nvSpPr>
          <p:cNvPr id="7" name="Rectangle 6">
            <a:extLst>
              <a:ext uri="{FF2B5EF4-FFF2-40B4-BE49-F238E27FC236}">
                <a16:creationId xmlns:a16="http://schemas.microsoft.com/office/drawing/2014/main" id="{B09228D1-DB44-4D1C-B6E2-5B89AF1D673B}"/>
              </a:ext>
            </a:extLst>
          </p:cNvPr>
          <p:cNvSpPr>
            <a:spLocks noGrp="1" noChangeArrowheads="1"/>
          </p:cNvSpPr>
          <p:nvPr>
            <p:ph type="sldNum" sz="quarter" idx="12"/>
          </p:nvPr>
        </p:nvSpPr>
        <p:spPr>
          <a:ln/>
        </p:spPr>
        <p:txBody>
          <a:bodyPr/>
          <a:lstStyle>
            <a:lvl1pPr>
              <a:defRPr/>
            </a:lvl1pPr>
          </a:lstStyle>
          <a:p>
            <a:fld id="{CC54D0EE-F7D1-44EE-B5D8-45EE16FBA2DD}" type="slidenum">
              <a:rPr lang="en-US" altLang="en-US"/>
              <a:pPr/>
              <a:t>‹#›</a:t>
            </a:fld>
            <a:endParaRPr lang="en-US" altLang="en-US"/>
          </a:p>
        </p:txBody>
      </p:sp>
    </p:spTree>
    <p:extLst>
      <p:ext uri="{BB962C8B-B14F-4D97-AF65-F5344CB8AC3E}">
        <p14:creationId xmlns:p14="http://schemas.microsoft.com/office/powerpoint/2010/main" val="1627890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91E7961-D860-40CA-BA79-47BB1313AAD3}"/>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800BC6E-8DD2-49F4-BD32-1F48BDD97DCE}"/>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1508" name="Rectangle 4">
            <a:extLst>
              <a:ext uri="{FF2B5EF4-FFF2-40B4-BE49-F238E27FC236}">
                <a16:creationId xmlns:a16="http://schemas.microsoft.com/office/drawing/2014/main" id="{51D7C451-6C1D-4C20-82A5-D43C0C5EC0FB}"/>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j-lt"/>
                <a:cs typeface="Arial" charset="0"/>
              </a:defRPr>
            </a:lvl1pPr>
          </a:lstStyle>
          <a:p>
            <a:pPr>
              <a:defRPr/>
            </a:pPr>
            <a:endParaRPr lang="en-US" altLang="en-US"/>
          </a:p>
        </p:txBody>
      </p:sp>
      <p:sp>
        <p:nvSpPr>
          <p:cNvPr id="21509" name="Rectangle 5">
            <a:extLst>
              <a:ext uri="{FF2B5EF4-FFF2-40B4-BE49-F238E27FC236}">
                <a16:creationId xmlns:a16="http://schemas.microsoft.com/office/drawing/2014/main" id="{001DE57F-6A16-424D-B753-87D74C2903E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mj-lt"/>
                <a:cs typeface="Arial" charset="0"/>
              </a:defRPr>
            </a:lvl1pPr>
          </a:lstStyle>
          <a:p>
            <a:pPr>
              <a:defRPr/>
            </a:pPr>
            <a:r>
              <a:rPr lang="en-US" altLang="en-US"/>
              <a:t>DRAFT</a:t>
            </a:r>
          </a:p>
        </p:txBody>
      </p:sp>
      <p:sp>
        <p:nvSpPr>
          <p:cNvPr id="21510" name="Rectangle 6">
            <a:extLst>
              <a:ext uri="{FF2B5EF4-FFF2-40B4-BE49-F238E27FC236}">
                <a16:creationId xmlns:a16="http://schemas.microsoft.com/office/drawing/2014/main" id="{511409CE-A45B-4FD2-B1B2-BEEF981F06BC}"/>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Garamond" panose="02020404030301010803" pitchFamily="18" charset="0"/>
              </a:defRPr>
            </a:lvl1pPr>
          </a:lstStyle>
          <a:p>
            <a:fld id="{9C96C4A1-FAF6-4F75-AC93-E14AB5D5DC77}" type="slidenum">
              <a:rPr lang="en-US" altLang="en-US"/>
              <a:pPr/>
              <a:t>‹#›</a:t>
            </a:fld>
            <a:endParaRPr lang="en-US" altLang="en-US"/>
          </a:p>
        </p:txBody>
      </p:sp>
      <p:sp>
        <p:nvSpPr>
          <p:cNvPr id="1031" name="Freeform 7">
            <a:extLst>
              <a:ext uri="{FF2B5EF4-FFF2-40B4-BE49-F238E27FC236}">
                <a16:creationId xmlns:a16="http://schemas.microsoft.com/office/drawing/2014/main" id="{3D22D640-9BF8-454C-9431-FAFFDEB4ABFE}"/>
              </a:ext>
            </a:extLst>
          </p:cNvPr>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289B13DB-63FE-4434-8D38-BE245130467D}"/>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80"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hf sldNum="0"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cs typeface="Arial" charset="0"/>
        </a:defRPr>
      </a:lvl2pPr>
      <a:lvl3pPr algn="l" rtl="0" eaLnBrk="0" fontAlgn="base" hangingPunct="0">
        <a:spcBef>
          <a:spcPct val="0"/>
        </a:spcBef>
        <a:spcAft>
          <a:spcPct val="0"/>
        </a:spcAft>
        <a:defRPr sz="4200">
          <a:solidFill>
            <a:schemeClr val="tx2"/>
          </a:solidFill>
          <a:latin typeface="Garamond" pitchFamily="18" charset="0"/>
          <a:cs typeface="Arial" charset="0"/>
        </a:defRPr>
      </a:lvl3pPr>
      <a:lvl4pPr algn="l" rtl="0" eaLnBrk="0" fontAlgn="base" hangingPunct="0">
        <a:spcBef>
          <a:spcPct val="0"/>
        </a:spcBef>
        <a:spcAft>
          <a:spcPct val="0"/>
        </a:spcAft>
        <a:defRPr sz="4200">
          <a:solidFill>
            <a:schemeClr val="tx2"/>
          </a:solidFill>
          <a:latin typeface="Garamond" pitchFamily="18" charset="0"/>
          <a:cs typeface="Arial" charset="0"/>
        </a:defRPr>
      </a:lvl4pPr>
      <a:lvl5pPr algn="l" rtl="0" eaLnBrk="0" fontAlgn="base" hangingPunct="0">
        <a:spcBef>
          <a:spcPct val="0"/>
        </a:spcBef>
        <a:spcAft>
          <a:spcPct val="0"/>
        </a:spcAft>
        <a:defRPr sz="4200">
          <a:solidFill>
            <a:schemeClr val="tx2"/>
          </a:solidFill>
          <a:latin typeface="Garamond" pitchFamily="18" charset="0"/>
          <a:cs typeface="Arial" charset="0"/>
        </a:defRPr>
      </a:lvl5pPr>
      <a:lvl6pPr marL="457200" algn="l" rtl="0" fontAlgn="base">
        <a:spcBef>
          <a:spcPct val="0"/>
        </a:spcBef>
        <a:spcAft>
          <a:spcPct val="0"/>
        </a:spcAft>
        <a:defRPr sz="4200">
          <a:solidFill>
            <a:schemeClr val="tx2"/>
          </a:solidFill>
          <a:latin typeface="Garamond" pitchFamily="18" charset="0"/>
          <a:cs typeface="Arial" charset="0"/>
        </a:defRPr>
      </a:lvl6pPr>
      <a:lvl7pPr marL="914400" algn="l" rtl="0" fontAlgn="base">
        <a:spcBef>
          <a:spcPct val="0"/>
        </a:spcBef>
        <a:spcAft>
          <a:spcPct val="0"/>
        </a:spcAft>
        <a:defRPr sz="4200">
          <a:solidFill>
            <a:schemeClr val="tx2"/>
          </a:solidFill>
          <a:latin typeface="Garamond" pitchFamily="18" charset="0"/>
          <a:cs typeface="Arial" charset="0"/>
        </a:defRPr>
      </a:lvl7pPr>
      <a:lvl8pPr marL="1371600" algn="l" rtl="0" fontAlgn="base">
        <a:spcBef>
          <a:spcPct val="0"/>
        </a:spcBef>
        <a:spcAft>
          <a:spcPct val="0"/>
        </a:spcAft>
        <a:defRPr sz="4200">
          <a:solidFill>
            <a:schemeClr val="tx2"/>
          </a:solidFill>
          <a:latin typeface="Garamond" pitchFamily="18" charset="0"/>
          <a:cs typeface="Arial" charset="0"/>
        </a:defRPr>
      </a:lvl8pPr>
      <a:lvl9pPr marL="1828800" algn="l" rtl="0" fontAlgn="base">
        <a:spcBef>
          <a:spcPct val="0"/>
        </a:spcBef>
        <a:spcAft>
          <a:spcPct val="0"/>
        </a:spcAft>
        <a:defRPr sz="42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703C3AC-4692-4398-84F0-D9226BFACE40}"/>
              </a:ext>
            </a:extLst>
          </p:cNvPr>
          <p:cNvSpPr>
            <a:spLocks noGrp="1" noChangeArrowheads="1"/>
          </p:cNvSpPr>
          <p:nvPr>
            <p:ph type="ctrTitle"/>
          </p:nvPr>
        </p:nvSpPr>
        <p:spPr>
          <a:xfrm>
            <a:off x="685800" y="1752600"/>
            <a:ext cx="8302625" cy="2209800"/>
          </a:xfrm>
        </p:spPr>
        <p:txBody>
          <a:bodyPr/>
          <a:lstStyle/>
          <a:p>
            <a:pPr eaLnBrk="1" hangingPunct="1">
              <a:spcBef>
                <a:spcPct val="20000"/>
              </a:spcBef>
            </a:pPr>
            <a:r>
              <a:rPr lang="en-US" altLang="en-US" sz="2800" b="1" dirty="0"/>
              <a:t>Nevada Problem Gambling Services</a:t>
            </a:r>
            <a:br>
              <a:rPr lang="en-US" altLang="en-US" sz="2800" b="1" dirty="0"/>
            </a:br>
            <a:br>
              <a:rPr lang="en-US" altLang="en-US" sz="2800" b="1" dirty="0"/>
            </a:br>
            <a:r>
              <a:rPr lang="en-US" altLang="en-US" sz="2800" b="1" dirty="0"/>
              <a:t>STRATEGIC PLANNING DRAFT V11/9/18</a:t>
            </a:r>
            <a:br>
              <a:rPr lang="en-US" altLang="en-US" sz="2800" b="1" dirty="0"/>
            </a:br>
            <a:br>
              <a:rPr lang="en-US" altLang="en-US" sz="2800" b="1" dirty="0"/>
            </a:br>
            <a:br>
              <a:rPr lang="en-US" altLang="en-US" sz="2800" b="1" dirty="0"/>
            </a:br>
            <a:br>
              <a:rPr lang="en-US" altLang="en-US" sz="2800" b="1" dirty="0"/>
            </a:br>
            <a:br>
              <a:rPr lang="en-US" altLang="en-US" sz="2800" b="1" dirty="0"/>
            </a:br>
            <a:r>
              <a:rPr lang="en-US" altLang="en-US" sz="2800" b="1" dirty="0"/>
              <a:t>Allocation Discussion</a:t>
            </a:r>
            <a:br>
              <a:rPr lang="en-US" altLang="en-US" sz="2800" b="1" dirty="0"/>
            </a:br>
            <a:r>
              <a:rPr lang="en-US" altLang="en-US" sz="5400" b="1" dirty="0"/>
              <a:t>Fiscal Analysis</a:t>
            </a:r>
          </a:p>
        </p:txBody>
      </p:sp>
      <p:sp>
        <p:nvSpPr>
          <p:cNvPr id="3076" name="Rectangle 3">
            <a:extLst>
              <a:ext uri="{FF2B5EF4-FFF2-40B4-BE49-F238E27FC236}">
                <a16:creationId xmlns:a16="http://schemas.microsoft.com/office/drawing/2014/main" id="{1279D258-F5D5-4D3A-A0CB-FE23E1BC196D}"/>
              </a:ext>
              <a:ext uri="{C183D7F6-B498-43B3-948B-1728B52AA6E4}">
                <adec:decorative xmlns:adec="http://schemas.microsoft.com/office/drawing/2017/decorative" val="1"/>
              </a:ext>
            </a:extLst>
          </p:cNvPr>
          <p:cNvSpPr>
            <a:spLocks noGrp="1" noChangeArrowheads="1"/>
          </p:cNvSpPr>
          <p:nvPr>
            <p:ph type="subTitle" idx="1"/>
          </p:nvPr>
        </p:nvSpPr>
        <p:spPr>
          <a:xfrm>
            <a:off x="512809" y="3086100"/>
            <a:ext cx="8382000" cy="1752600"/>
          </a:xfrm>
        </p:spPr>
        <p:txBody>
          <a:bodyPr/>
          <a:lstStyle/>
          <a:p>
            <a:pPr eaLnBrk="1" hangingPunct="1">
              <a:lnSpc>
                <a:spcPct val="80000"/>
              </a:lnSpc>
              <a:defRPr/>
            </a:pPr>
            <a:endParaRPr lang="en-GB" altLang="en-US" sz="2000" b="1" dirty="0">
              <a:latin typeface="+mj-lt"/>
            </a:endParaRPr>
          </a:p>
          <a:p>
            <a:pPr eaLnBrk="1" hangingPunct="1">
              <a:lnSpc>
                <a:spcPct val="80000"/>
              </a:lnSpc>
              <a:defRPr/>
            </a:pPr>
            <a:endParaRPr lang="en-US" altLang="en-US" sz="2000" dirty="0">
              <a:latin typeface="+mj-lt"/>
            </a:endParaRPr>
          </a:p>
        </p:txBody>
      </p:sp>
      <p:pic>
        <p:nvPicPr>
          <p:cNvPr id="2" name="Picture 1" descr="The Great Seal of the State of Nevada">
            <a:extLst>
              <a:ext uri="{FF2B5EF4-FFF2-40B4-BE49-F238E27FC236}">
                <a16:creationId xmlns:a16="http://schemas.microsoft.com/office/drawing/2014/main" id="{0DF0ADDD-C4BF-4308-A209-6A87B600700C}"/>
              </a:ext>
            </a:extLst>
          </p:cNvPr>
          <p:cNvPicPr>
            <a:picLocks noChangeAspect="1"/>
          </p:cNvPicPr>
          <p:nvPr/>
        </p:nvPicPr>
        <p:blipFill>
          <a:blip r:embed="rId3"/>
          <a:stretch>
            <a:fillRect/>
          </a:stretch>
        </p:blipFill>
        <p:spPr>
          <a:xfrm>
            <a:off x="5194113" y="240915"/>
            <a:ext cx="883997" cy="877900"/>
          </a:xfrm>
          <a:prstGeom prst="rect">
            <a:avLst/>
          </a:prstGeom>
        </p:spPr>
      </p:pic>
      <p:sp>
        <p:nvSpPr>
          <p:cNvPr id="7" name="Text Box 246">
            <a:extLst>
              <a:ext uri="{FF2B5EF4-FFF2-40B4-BE49-F238E27FC236}">
                <a16:creationId xmlns:a16="http://schemas.microsoft.com/office/drawing/2014/main" id="{D2363BDF-7139-4FC9-8C41-1392C086257A}"/>
              </a:ext>
            </a:extLst>
          </p:cNvPr>
          <p:cNvSpPr txBox="1"/>
          <p:nvPr/>
        </p:nvSpPr>
        <p:spPr>
          <a:xfrm>
            <a:off x="6096000" y="242515"/>
            <a:ext cx="2466975" cy="8763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marL="0" marR="0">
              <a:spcBef>
                <a:spcPts val="0"/>
              </a:spcBef>
              <a:spcAft>
                <a:spcPts val="0"/>
              </a:spcAft>
            </a:pPr>
            <a:r>
              <a:rPr lang="en-US" sz="1400" b="1" dirty="0">
                <a:solidFill>
                  <a:srgbClr val="1B587C"/>
                </a:solidFill>
                <a:effectLst/>
                <a:latin typeface="Garamond" panose="02020404030301010803" pitchFamily="18" charset="0"/>
                <a:ea typeface="Verdana" panose="020B0604030504040204" pitchFamily="34" charset="0"/>
                <a:cs typeface="Times New Roman" panose="02020603050405020304" pitchFamily="18" charset="0"/>
              </a:rPr>
              <a:t>Department of Health and </a:t>
            </a:r>
            <a:endParaRPr lang="en-US" sz="1100" dirty="0">
              <a:effectLst/>
              <a:ea typeface="Verdana" panose="020B0604030504040204" pitchFamily="34" charset="0"/>
              <a:cs typeface="Times New Roman" panose="02020603050405020304" pitchFamily="18" charset="0"/>
            </a:endParaRPr>
          </a:p>
          <a:p>
            <a:pPr marL="0" marR="0">
              <a:spcBef>
                <a:spcPts val="0"/>
              </a:spcBef>
              <a:spcAft>
                <a:spcPts val="0"/>
              </a:spcAft>
            </a:pPr>
            <a:r>
              <a:rPr lang="en-US" sz="1400" b="1" dirty="0">
                <a:solidFill>
                  <a:srgbClr val="1B587C"/>
                </a:solidFill>
                <a:effectLst/>
                <a:latin typeface="Garamond" panose="02020404030301010803" pitchFamily="18" charset="0"/>
                <a:ea typeface="Verdana" panose="020B0604030504040204" pitchFamily="34" charset="0"/>
                <a:cs typeface="Times New Roman" panose="02020603050405020304" pitchFamily="18" charset="0"/>
              </a:rPr>
              <a:t>Human Services</a:t>
            </a:r>
            <a:endParaRPr lang="en-US" sz="1100" dirty="0">
              <a:effectLst/>
              <a:ea typeface="Verdana" panose="020B0604030504040204" pitchFamily="34" charset="0"/>
              <a:cs typeface="Times New Roman" panose="02020603050405020304" pitchFamily="18" charset="0"/>
            </a:endParaRPr>
          </a:p>
          <a:p>
            <a:pPr marL="0" marR="0">
              <a:spcBef>
                <a:spcPts val="0"/>
              </a:spcBef>
              <a:spcAft>
                <a:spcPts val="0"/>
              </a:spcAft>
            </a:pPr>
            <a:r>
              <a:rPr lang="en-US" sz="1100" i="1" dirty="0">
                <a:solidFill>
                  <a:srgbClr val="656565"/>
                </a:solidFill>
                <a:effectLst/>
                <a:latin typeface="Garamond" panose="02020404030301010803" pitchFamily="18" charset="0"/>
                <a:ea typeface="Verdana" panose="020B0604030504040204" pitchFamily="34" charset="0"/>
                <a:cs typeface="Times New Roman" panose="02020603050405020304" pitchFamily="18" charset="0"/>
              </a:rPr>
              <a:t>Helping people. It’s who we are and what we do.</a:t>
            </a:r>
            <a:endParaRPr lang="en-US" sz="1100" dirty="0">
              <a:effectLst/>
              <a:ea typeface="Verdana" panose="020B0604030504040204" pitchFamily="34" charset="0"/>
              <a:cs typeface="Times New Roman" panose="02020603050405020304" pitchFamily="18" charset="0"/>
            </a:endParaRPr>
          </a:p>
        </p:txBody>
      </p:sp>
      <p:pic>
        <p:nvPicPr>
          <p:cNvPr id="5" name="Picture 4" descr="DHHS Problem Gambling Services FY 2020 &amp; 2021 Strategic Plan">
            <a:extLst>
              <a:ext uri="{FF2B5EF4-FFF2-40B4-BE49-F238E27FC236}">
                <a16:creationId xmlns:a16="http://schemas.microsoft.com/office/drawing/2014/main" id="{EFCF3E8B-D840-451F-8275-4C324F130287}"/>
              </a:ext>
            </a:extLst>
          </p:cNvPr>
          <p:cNvPicPr>
            <a:picLocks noChangeAspect="1"/>
          </p:cNvPicPr>
          <p:nvPr/>
        </p:nvPicPr>
        <p:blipFill>
          <a:blip r:embed="rId4"/>
          <a:stretch>
            <a:fillRect/>
          </a:stretch>
        </p:blipFill>
        <p:spPr>
          <a:xfrm>
            <a:off x="6078110" y="3657600"/>
            <a:ext cx="2565671" cy="306489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2ED43-821F-49C6-9FA0-730A8E58FDFA}"/>
              </a:ext>
            </a:extLst>
          </p:cNvPr>
          <p:cNvSpPr>
            <a:spLocks noGrp="1"/>
          </p:cNvSpPr>
          <p:nvPr>
            <p:ph type="title"/>
          </p:nvPr>
        </p:nvSpPr>
        <p:spPr>
          <a:xfrm>
            <a:off x="457200" y="277813"/>
            <a:ext cx="7620000" cy="1139825"/>
          </a:xfrm>
        </p:spPr>
        <p:txBody>
          <a:bodyPr/>
          <a:lstStyle/>
          <a:p>
            <a:r>
              <a:rPr lang="en-US" sz="3600" dirty="0"/>
              <a:t>SFY 18 PG Treatment Spending &amp; SFY19 Projections Based on Q1 Actuals</a:t>
            </a:r>
          </a:p>
        </p:txBody>
      </p:sp>
      <p:graphicFrame>
        <p:nvGraphicFramePr>
          <p:cNvPr id="7" name="Content Placeholder 6">
            <a:extLst>
              <a:ext uri="{FF2B5EF4-FFF2-40B4-BE49-F238E27FC236}">
                <a16:creationId xmlns:a16="http://schemas.microsoft.com/office/drawing/2014/main" id="{A9719AB6-7E93-4F9F-83E5-BA1E4F700BC9}"/>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978667760"/>
              </p:ext>
            </p:extLst>
          </p:nvPr>
        </p:nvGraphicFramePr>
        <p:xfrm>
          <a:off x="457200" y="1600200"/>
          <a:ext cx="8229600"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a:extLst>
              <a:ext uri="{FF2B5EF4-FFF2-40B4-BE49-F238E27FC236}">
                <a16:creationId xmlns:a16="http://schemas.microsoft.com/office/drawing/2014/main" id="{FAAAFF1B-926A-4521-827B-FF177F805752}"/>
              </a:ext>
            </a:extLst>
          </p:cNvPr>
          <p:cNvSpPr>
            <a:spLocks noGrp="1"/>
          </p:cNvSpPr>
          <p:nvPr>
            <p:ph type="ftr" sz="quarter" idx="11"/>
          </p:nvPr>
        </p:nvSpPr>
        <p:spPr>
          <a:xfrm>
            <a:off x="152400" y="6248400"/>
            <a:ext cx="8915400" cy="457200"/>
          </a:xfrm>
        </p:spPr>
        <p:txBody>
          <a:bodyPr/>
          <a:lstStyle/>
          <a:p>
            <a:pPr>
              <a:defRPr/>
            </a:pPr>
            <a:r>
              <a:rPr lang="en-US" altLang="en-US" sz="1400" i="1" dirty="0"/>
              <a:t>Note:  For FY19, Q1 missing two data points otherwise based on actual claims for all providers and all months, all other FY19 quarters estimates based on FY18 claim pattern with exception of Q4 where in FY18 some grantees budgets fell short resulting in artificially reduced claims.</a:t>
            </a:r>
          </a:p>
        </p:txBody>
      </p:sp>
    </p:spTree>
    <p:extLst>
      <p:ext uri="{BB962C8B-B14F-4D97-AF65-F5344CB8AC3E}">
        <p14:creationId xmlns:p14="http://schemas.microsoft.com/office/powerpoint/2010/main" val="996585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33E6D-00A3-4C05-AB44-D88CCA351596}"/>
              </a:ext>
            </a:extLst>
          </p:cNvPr>
          <p:cNvSpPr>
            <a:spLocks noGrp="1"/>
          </p:cNvSpPr>
          <p:nvPr>
            <p:ph type="title"/>
          </p:nvPr>
        </p:nvSpPr>
        <p:spPr>
          <a:xfrm>
            <a:off x="457200" y="274637"/>
            <a:ext cx="8534400" cy="1900237"/>
          </a:xfrm>
        </p:spPr>
        <p:txBody>
          <a:bodyPr/>
          <a:lstStyle/>
          <a:p>
            <a:r>
              <a:rPr lang="en-US" sz="2800" dirty="0"/>
              <a:t>FY20 &amp; FY21 Strategic Plan Initiatives: Projected Costs    </a:t>
            </a:r>
            <a:r>
              <a:rPr lang="en-US" sz="1600" i="1" dirty="0"/>
              <a:t>(based on SFY2018 data)</a:t>
            </a:r>
          </a:p>
        </p:txBody>
      </p:sp>
      <p:sp>
        <p:nvSpPr>
          <p:cNvPr id="5" name="Text Placeholder 4">
            <a:extLst>
              <a:ext uri="{FF2B5EF4-FFF2-40B4-BE49-F238E27FC236}">
                <a16:creationId xmlns:a16="http://schemas.microsoft.com/office/drawing/2014/main" id="{75EAD75F-ADF0-4D30-A726-8DD3CBB45B9F}"/>
              </a:ext>
            </a:extLst>
          </p:cNvPr>
          <p:cNvSpPr>
            <a:spLocks noGrp="1"/>
          </p:cNvSpPr>
          <p:nvPr>
            <p:ph type="body" idx="1"/>
          </p:nvPr>
        </p:nvSpPr>
        <p:spPr>
          <a:xfrm>
            <a:off x="437059" y="961554"/>
            <a:ext cx="4040188" cy="639762"/>
          </a:xfrm>
        </p:spPr>
        <p:txBody>
          <a:bodyPr/>
          <a:lstStyle/>
          <a:p>
            <a:r>
              <a:rPr lang="en-US" sz="1800" u="sng" dirty="0">
                <a:solidFill>
                  <a:srgbClr val="002060"/>
                </a:solidFill>
              </a:rPr>
              <a:t>Proposal #1</a:t>
            </a:r>
          </a:p>
        </p:txBody>
      </p:sp>
      <p:sp>
        <p:nvSpPr>
          <p:cNvPr id="6" name="Content Placeholder 5">
            <a:extLst>
              <a:ext uri="{FF2B5EF4-FFF2-40B4-BE49-F238E27FC236}">
                <a16:creationId xmlns:a16="http://schemas.microsoft.com/office/drawing/2014/main" id="{9C7E9CFE-1DDF-4031-AF27-AA884E6A9853}"/>
              </a:ext>
            </a:extLst>
          </p:cNvPr>
          <p:cNvSpPr>
            <a:spLocks noGrp="1"/>
          </p:cNvSpPr>
          <p:nvPr>
            <p:ph sz="half" idx="2"/>
          </p:nvPr>
        </p:nvSpPr>
        <p:spPr>
          <a:xfrm>
            <a:off x="485720" y="1595918"/>
            <a:ext cx="5486401" cy="3738082"/>
          </a:xfrm>
        </p:spPr>
        <p:txBody>
          <a:bodyPr/>
          <a:lstStyle/>
          <a:p>
            <a:r>
              <a:rPr lang="en-US" sz="1600" dirty="0">
                <a:solidFill>
                  <a:schemeClr val="accent1">
                    <a:lumMod val="50000"/>
                  </a:schemeClr>
                </a:solidFill>
              </a:rPr>
              <a:t>Add 5% subsidy: Subsidize costs of non-encountered services</a:t>
            </a:r>
          </a:p>
          <a:p>
            <a:pPr>
              <a:lnSpc>
                <a:spcPct val="150000"/>
              </a:lnSpc>
            </a:pPr>
            <a:r>
              <a:rPr lang="en-US" sz="1600" dirty="0">
                <a:solidFill>
                  <a:schemeClr val="accent1">
                    <a:lumMod val="50000"/>
                  </a:schemeClr>
                </a:solidFill>
              </a:rPr>
              <a:t>Increase Outpatient cap to $2350</a:t>
            </a:r>
          </a:p>
          <a:p>
            <a:pPr>
              <a:lnSpc>
                <a:spcPct val="150000"/>
              </a:lnSpc>
            </a:pPr>
            <a:r>
              <a:rPr lang="en-US" sz="1600" dirty="0">
                <a:solidFill>
                  <a:schemeClr val="accent1">
                    <a:lumMod val="50000"/>
                  </a:schemeClr>
                </a:solidFill>
              </a:rPr>
              <a:t>Increase Residential cap to $3200</a:t>
            </a:r>
          </a:p>
          <a:p>
            <a:pPr>
              <a:lnSpc>
                <a:spcPct val="150000"/>
              </a:lnSpc>
            </a:pPr>
            <a:r>
              <a:rPr lang="en-US" sz="1600" dirty="0">
                <a:solidFill>
                  <a:schemeClr val="accent1">
                    <a:lumMod val="50000"/>
                  </a:schemeClr>
                </a:solidFill>
              </a:rPr>
              <a:t>Add new billing codes for family therapy</a:t>
            </a:r>
          </a:p>
          <a:p>
            <a:pPr>
              <a:spcBef>
                <a:spcPts val="1800"/>
              </a:spcBef>
            </a:pPr>
            <a:endParaRPr lang="en-US" sz="1600" b="1" dirty="0">
              <a:solidFill>
                <a:schemeClr val="accent6">
                  <a:lumMod val="50000"/>
                </a:schemeClr>
              </a:solidFill>
            </a:endParaRPr>
          </a:p>
          <a:p>
            <a:pPr>
              <a:spcBef>
                <a:spcPts val="1800"/>
              </a:spcBef>
            </a:pPr>
            <a:r>
              <a:rPr lang="en-US" sz="1600" dirty="0">
                <a:solidFill>
                  <a:schemeClr val="accent6">
                    <a:lumMod val="50000"/>
                  </a:schemeClr>
                </a:solidFill>
              </a:rPr>
              <a:t>Increase outpatient rates 10%</a:t>
            </a:r>
          </a:p>
        </p:txBody>
      </p:sp>
      <p:sp>
        <p:nvSpPr>
          <p:cNvPr id="7" name="Text Placeholder 6">
            <a:extLst>
              <a:ext uri="{FF2B5EF4-FFF2-40B4-BE49-F238E27FC236}">
                <a16:creationId xmlns:a16="http://schemas.microsoft.com/office/drawing/2014/main" id="{DE537AFD-3E23-410E-908E-7CD35BFE9E79}"/>
              </a:ext>
            </a:extLst>
          </p:cNvPr>
          <p:cNvSpPr>
            <a:spLocks noGrp="1"/>
          </p:cNvSpPr>
          <p:nvPr>
            <p:ph type="body" sz="quarter" idx="3"/>
          </p:nvPr>
        </p:nvSpPr>
        <p:spPr>
          <a:xfrm>
            <a:off x="5540268" y="968475"/>
            <a:ext cx="2898775" cy="639762"/>
          </a:xfrm>
        </p:spPr>
        <p:txBody>
          <a:bodyPr/>
          <a:lstStyle/>
          <a:p>
            <a:pPr algn="ctr"/>
            <a:r>
              <a:rPr lang="en-US" sz="1800" u="sng" dirty="0"/>
              <a:t>Est. $ Impact to System</a:t>
            </a:r>
          </a:p>
        </p:txBody>
      </p:sp>
      <p:sp>
        <p:nvSpPr>
          <p:cNvPr id="8" name="Content Placeholder 7">
            <a:extLst>
              <a:ext uri="{FF2B5EF4-FFF2-40B4-BE49-F238E27FC236}">
                <a16:creationId xmlns:a16="http://schemas.microsoft.com/office/drawing/2014/main" id="{EAD9D16A-B97D-4FDB-85B1-691E4DC12A60}"/>
              </a:ext>
            </a:extLst>
          </p:cNvPr>
          <p:cNvSpPr>
            <a:spLocks noGrp="1"/>
          </p:cNvSpPr>
          <p:nvPr>
            <p:ph sz="quarter" idx="4"/>
          </p:nvPr>
        </p:nvSpPr>
        <p:spPr>
          <a:xfrm>
            <a:off x="5757290" y="1692946"/>
            <a:ext cx="3449141" cy="3417413"/>
          </a:xfrm>
        </p:spPr>
        <p:txBody>
          <a:bodyPr/>
          <a:lstStyle/>
          <a:p>
            <a:pPr lvl="0">
              <a:spcBef>
                <a:spcPts val="1800"/>
              </a:spcBef>
              <a:buClr>
                <a:srgbClr val="4472C4"/>
              </a:buClr>
              <a:buFont typeface="Wingdings" panose="05000000000000000000" pitchFamily="2" charset="2"/>
              <a:buChar char="Ø"/>
            </a:pPr>
            <a:r>
              <a:rPr lang="en-US" sz="1600" b="1" i="1" dirty="0">
                <a:solidFill>
                  <a:schemeClr val="accent1">
                    <a:lumMod val="50000"/>
                  </a:schemeClr>
                </a:solidFill>
              </a:rPr>
              <a:t>$38,500</a:t>
            </a:r>
          </a:p>
          <a:p>
            <a:pPr lvl="0">
              <a:lnSpc>
                <a:spcPct val="150000"/>
              </a:lnSpc>
              <a:spcBef>
                <a:spcPts val="1200"/>
              </a:spcBef>
              <a:buClr>
                <a:srgbClr val="4472C4"/>
              </a:buClr>
              <a:buFont typeface="Wingdings" panose="05000000000000000000" pitchFamily="2" charset="2"/>
              <a:buChar char="Ø"/>
            </a:pPr>
            <a:r>
              <a:rPr lang="en-US" sz="1600" b="1" i="1" dirty="0">
                <a:solidFill>
                  <a:schemeClr val="accent1">
                    <a:lumMod val="50000"/>
                  </a:schemeClr>
                </a:solidFill>
              </a:rPr>
              <a:t>$25,000</a:t>
            </a:r>
          </a:p>
          <a:p>
            <a:pPr lvl="0">
              <a:lnSpc>
                <a:spcPct val="150000"/>
              </a:lnSpc>
              <a:buClr>
                <a:srgbClr val="4472C4"/>
              </a:buClr>
              <a:buFont typeface="Wingdings" panose="05000000000000000000" pitchFamily="2" charset="2"/>
              <a:buChar char="Ø"/>
            </a:pPr>
            <a:r>
              <a:rPr lang="en-US" sz="1600" b="1" i="1" dirty="0">
                <a:solidFill>
                  <a:schemeClr val="accent1">
                    <a:lumMod val="50000"/>
                  </a:schemeClr>
                </a:solidFill>
              </a:rPr>
              <a:t>$15,000</a:t>
            </a:r>
          </a:p>
          <a:p>
            <a:pPr lvl="0">
              <a:lnSpc>
                <a:spcPct val="150000"/>
              </a:lnSpc>
              <a:buClr>
                <a:srgbClr val="4472C4"/>
              </a:buClr>
              <a:buFont typeface="Wingdings" panose="05000000000000000000" pitchFamily="2" charset="2"/>
              <a:buChar char="Ø"/>
            </a:pPr>
            <a:r>
              <a:rPr lang="en-US" sz="1600" b="1" i="1" dirty="0">
                <a:solidFill>
                  <a:schemeClr val="accent1">
                    <a:lumMod val="50000"/>
                  </a:schemeClr>
                </a:solidFill>
              </a:rPr>
              <a:t>$5,000</a:t>
            </a:r>
            <a:endParaRPr lang="en-US" sz="2000" dirty="0">
              <a:solidFill>
                <a:schemeClr val="accent1">
                  <a:lumMod val="50000"/>
                </a:schemeClr>
              </a:solidFill>
            </a:endParaRPr>
          </a:p>
          <a:p>
            <a:r>
              <a:rPr lang="en-US" sz="1800" b="1" dirty="0">
                <a:solidFill>
                  <a:schemeClr val="accent1">
                    <a:lumMod val="50000"/>
                  </a:schemeClr>
                </a:solidFill>
              </a:rPr>
              <a:t>Total:  $70K - $100K</a:t>
            </a:r>
          </a:p>
          <a:p>
            <a:endParaRPr lang="en-US" sz="1400" b="1" dirty="0"/>
          </a:p>
          <a:p>
            <a:r>
              <a:rPr lang="en-US" sz="1800" b="1" dirty="0">
                <a:solidFill>
                  <a:schemeClr val="accent6">
                    <a:lumMod val="50000"/>
                  </a:schemeClr>
                </a:solidFill>
              </a:rPr>
              <a:t>Total:  $50K – $60K</a:t>
            </a:r>
          </a:p>
          <a:p>
            <a:pPr marL="0" indent="0">
              <a:buNone/>
            </a:pPr>
            <a:r>
              <a:rPr lang="en-US" sz="1200" b="1" dirty="0">
                <a:solidFill>
                  <a:srgbClr val="C00000"/>
                </a:solidFill>
              </a:rPr>
              <a:t> </a:t>
            </a:r>
          </a:p>
          <a:p>
            <a:r>
              <a:rPr lang="en-US" sz="1800" b="1" dirty="0">
                <a:solidFill>
                  <a:schemeClr val="accent2"/>
                </a:solidFill>
              </a:rPr>
              <a:t>Total: $120K - $160K</a:t>
            </a:r>
          </a:p>
        </p:txBody>
      </p:sp>
      <p:sp>
        <p:nvSpPr>
          <p:cNvPr id="4" name="Footer Placeholder 3">
            <a:extLst>
              <a:ext uri="{FF2B5EF4-FFF2-40B4-BE49-F238E27FC236}">
                <a16:creationId xmlns:a16="http://schemas.microsoft.com/office/drawing/2014/main" id="{5D313C26-DD5B-4493-B2F5-A283DFE19CA9}"/>
              </a:ext>
            </a:extLst>
          </p:cNvPr>
          <p:cNvSpPr>
            <a:spLocks noGrp="1"/>
          </p:cNvSpPr>
          <p:nvPr>
            <p:ph type="ftr" sz="quarter" idx="11"/>
          </p:nvPr>
        </p:nvSpPr>
        <p:spPr>
          <a:xfrm>
            <a:off x="914400" y="6248400"/>
            <a:ext cx="7010400" cy="457200"/>
          </a:xfrm>
        </p:spPr>
        <p:txBody>
          <a:bodyPr/>
          <a:lstStyle/>
          <a:p>
            <a:pPr>
              <a:defRPr/>
            </a:pPr>
            <a:r>
              <a:rPr lang="en-US" altLang="en-US" sz="1400" i="1" dirty="0"/>
              <a:t>Based on total FY2018 claims of $770,000; Cap increases assume 33% outpatient enrollees and 80% residential enrollees would utilize cap increase</a:t>
            </a:r>
          </a:p>
        </p:txBody>
      </p:sp>
      <p:sp>
        <p:nvSpPr>
          <p:cNvPr id="3" name="TextBox 2">
            <a:extLst>
              <a:ext uri="{FF2B5EF4-FFF2-40B4-BE49-F238E27FC236}">
                <a16:creationId xmlns:a16="http://schemas.microsoft.com/office/drawing/2014/main" id="{6AF7C538-A272-4659-8E6A-26EF747193B2}"/>
              </a:ext>
            </a:extLst>
          </p:cNvPr>
          <p:cNvSpPr txBox="1"/>
          <p:nvPr/>
        </p:nvSpPr>
        <p:spPr>
          <a:xfrm>
            <a:off x="437059" y="5702026"/>
            <a:ext cx="8474368" cy="461665"/>
          </a:xfrm>
          <a:prstGeom prst="rect">
            <a:avLst/>
          </a:prstGeom>
          <a:noFill/>
        </p:spPr>
        <p:txBody>
          <a:bodyPr wrap="square" rtlCol="0">
            <a:spAutoFit/>
          </a:bodyPr>
          <a:lstStyle/>
          <a:p>
            <a:r>
              <a:rPr lang="en-US" sz="1200" i="1" dirty="0">
                <a:solidFill>
                  <a:srgbClr val="C00000"/>
                </a:solidFill>
              </a:rPr>
              <a:t>Scenario 2: </a:t>
            </a:r>
            <a:r>
              <a:rPr lang="en-US" sz="1200" i="1" dirty="0"/>
              <a:t>Assuming FY19  treatment cost projected at FY18 level ($770K) and 5% annual growth in FY20 &amp; FY21.  </a:t>
            </a:r>
            <a:r>
              <a:rPr lang="en-US" sz="1200" i="1" dirty="0">
                <a:solidFill>
                  <a:srgbClr val="C00000"/>
                </a:solidFill>
              </a:rPr>
              <a:t>Estimated FY20 &amp; 21 treatment budget need of: </a:t>
            </a:r>
            <a:r>
              <a:rPr lang="en-US" sz="1200" i="1" dirty="0">
                <a:solidFill>
                  <a:schemeClr val="accent1">
                    <a:lumMod val="50000"/>
                  </a:schemeClr>
                </a:solidFill>
              </a:rPr>
              <a:t>Proposal 1 = $940K</a:t>
            </a:r>
            <a:r>
              <a:rPr lang="en-US" sz="1200" i="1" dirty="0">
                <a:solidFill>
                  <a:srgbClr val="C00000"/>
                </a:solidFill>
              </a:rPr>
              <a:t>;  </a:t>
            </a:r>
            <a:r>
              <a:rPr lang="en-US" sz="1200" i="1" dirty="0">
                <a:solidFill>
                  <a:schemeClr val="accent6">
                    <a:lumMod val="50000"/>
                  </a:schemeClr>
                </a:solidFill>
              </a:rPr>
              <a:t>Proposal 2 = $888K    </a:t>
            </a:r>
            <a:r>
              <a:rPr lang="en-US" sz="1200" i="1" dirty="0">
                <a:solidFill>
                  <a:srgbClr val="C00000"/>
                </a:solidFill>
              </a:rPr>
              <a:t>; </a:t>
            </a:r>
            <a:r>
              <a:rPr lang="en-US" sz="1200" i="1" dirty="0">
                <a:solidFill>
                  <a:schemeClr val="accent2"/>
                </a:solidFill>
              </a:rPr>
              <a:t>Proposal 3 = $980K</a:t>
            </a:r>
          </a:p>
        </p:txBody>
      </p:sp>
      <p:sp>
        <p:nvSpPr>
          <p:cNvPr id="9" name="Rectangle 8">
            <a:extLst>
              <a:ext uri="{FF2B5EF4-FFF2-40B4-BE49-F238E27FC236}">
                <a16:creationId xmlns:a16="http://schemas.microsoft.com/office/drawing/2014/main" id="{EB7E5043-82A1-48BA-9BC4-C95AAD289548}"/>
              </a:ext>
            </a:extLst>
          </p:cNvPr>
          <p:cNvSpPr/>
          <p:nvPr/>
        </p:nvSpPr>
        <p:spPr>
          <a:xfrm>
            <a:off x="461175" y="5250452"/>
            <a:ext cx="8450252" cy="461665"/>
          </a:xfrm>
          <a:prstGeom prst="rect">
            <a:avLst/>
          </a:prstGeom>
        </p:spPr>
        <p:txBody>
          <a:bodyPr wrap="square">
            <a:spAutoFit/>
          </a:bodyPr>
          <a:lstStyle/>
          <a:p>
            <a:r>
              <a:rPr lang="en-US" sz="1200" i="1" dirty="0">
                <a:solidFill>
                  <a:srgbClr val="C00000"/>
                </a:solidFill>
              </a:rPr>
              <a:t>Scenario 1: </a:t>
            </a:r>
            <a:r>
              <a:rPr lang="en-US" sz="1200" i="1" dirty="0"/>
              <a:t>Assuming FY19  treatment cost projections of approximately $662K and 5% annual growth in FY20 &amp; FY21.  </a:t>
            </a:r>
            <a:r>
              <a:rPr lang="en-US" sz="1200" i="1" dirty="0">
                <a:solidFill>
                  <a:srgbClr val="C00000"/>
                </a:solidFill>
              </a:rPr>
              <a:t>Estimated FY20 &amp; 21 treatment budget need of : </a:t>
            </a:r>
            <a:r>
              <a:rPr lang="en-US" sz="1200" i="1" dirty="0">
                <a:solidFill>
                  <a:schemeClr val="accent1">
                    <a:lumMod val="50000"/>
                  </a:schemeClr>
                </a:solidFill>
              </a:rPr>
              <a:t>Proposal 1 = $815K; </a:t>
            </a:r>
            <a:r>
              <a:rPr lang="en-US" sz="1200" i="1" dirty="0">
                <a:solidFill>
                  <a:schemeClr val="accent6">
                    <a:lumMod val="50000"/>
                  </a:schemeClr>
                </a:solidFill>
              </a:rPr>
              <a:t>Proposal 2 = $772K   </a:t>
            </a:r>
            <a:r>
              <a:rPr lang="en-US" sz="1200" i="1" dirty="0">
                <a:solidFill>
                  <a:srgbClr val="C00000"/>
                </a:solidFill>
              </a:rPr>
              <a:t>; </a:t>
            </a:r>
            <a:r>
              <a:rPr lang="en-US" sz="1200" i="1" dirty="0">
                <a:solidFill>
                  <a:schemeClr val="accent2"/>
                </a:solidFill>
              </a:rPr>
              <a:t>Proposal 3 = $863K </a:t>
            </a:r>
          </a:p>
        </p:txBody>
      </p:sp>
      <p:sp>
        <p:nvSpPr>
          <p:cNvPr id="10" name="Text Placeholder 4">
            <a:extLst>
              <a:ext uri="{FF2B5EF4-FFF2-40B4-BE49-F238E27FC236}">
                <a16:creationId xmlns:a16="http://schemas.microsoft.com/office/drawing/2014/main" id="{8845B221-2499-4554-B857-F4418B50C7BE}"/>
              </a:ext>
            </a:extLst>
          </p:cNvPr>
          <p:cNvSpPr txBox="1">
            <a:spLocks/>
          </p:cNvSpPr>
          <p:nvPr/>
        </p:nvSpPr>
        <p:spPr bwMode="auto">
          <a:xfrm>
            <a:off x="457198" y="3352800"/>
            <a:ext cx="4040188"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accent1"/>
              </a:buClr>
              <a:buSzPct val="65000"/>
              <a:buFont typeface="Wingdings" panose="05000000000000000000" pitchFamily="2" charset="2"/>
              <a:buNone/>
              <a:defRPr sz="2400" b="1">
                <a:solidFill>
                  <a:schemeClr val="tx1"/>
                </a:solidFill>
                <a:latin typeface="+mn-lt"/>
                <a:ea typeface="+mn-ea"/>
                <a:cs typeface="+mn-cs"/>
              </a:defRPr>
            </a:lvl1pPr>
            <a:lvl2pPr marL="457200" indent="0" algn="l" rtl="0" eaLnBrk="0" fontAlgn="base" hangingPunct="0">
              <a:spcBef>
                <a:spcPct val="20000"/>
              </a:spcBef>
              <a:spcAft>
                <a:spcPct val="0"/>
              </a:spcAft>
              <a:buClr>
                <a:schemeClr val="accent2"/>
              </a:buClr>
              <a:buSzPct val="60000"/>
              <a:buFont typeface="Wingdings" panose="05000000000000000000" pitchFamily="2" charset="2"/>
              <a:buNone/>
              <a:defRPr sz="2000" b="1">
                <a:solidFill>
                  <a:schemeClr val="tx1"/>
                </a:solidFill>
                <a:latin typeface="+mn-lt"/>
                <a:cs typeface="+mn-cs"/>
              </a:defRPr>
            </a:lvl2pPr>
            <a:lvl3pPr marL="914400" indent="0" algn="l" rtl="0" eaLnBrk="0" fontAlgn="base" hangingPunct="0">
              <a:spcBef>
                <a:spcPct val="20000"/>
              </a:spcBef>
              <a:spcAft>
                <a:spcPct val="0"/>
              </a:spcAft>
              <a:buClr>
                <a:schemeClr val="accent1"/>
              </a:buClr>
              <a:buSzPct val="65000"/>
              <a:buFont typeface="Wingdings" panose="05000000000000000000" pitchFamily="2" charset="2"/>
              <a:buNone/>
              <a:defRPr sz="1800" b="1">
                <a:solidFill>
                  <a:schemeClr val="tx1"/>
                </a:solidFill>
                <a:latin typeface="+mn-lt"/>
                <a:cs typeface="+mn-cs"/>
              </a:defRPr>
            </a:lvl3pPr>
            <a:lvl4pPr marL="1371600" indent="0" algn="l" rtl="0" eaLnBrk="0" fontAlgn="base" hangingPunct="0">
              <a:spcBef>
                <a:spcPct val="20000"/>
              </a:spcBef>
              <a:spcAft>
                <a:spcPct val="0"/>
              </a:spcAft>
              <a:buClr>
                <a:schemeClr val="accent2"/>
              </a:buClr>
              <a:buSzPct val="70000"/>
              <a:buFont typeface="Wingdings" panose="05000000000000000000" pitchFamily="2" charset="2"/>
              <a:buNone/>
              <a:defRPr sz="1600" b="1">
                <a:solidFill>
                  <a:schemeClr val="tx1"/>
                </a:solidFill>
                <a:latin typeface="+mn-lt"/>
                <a:cs typeface="+mn-cs"/>
              </a:defRPr>
            </a:lvl4pPr>
            <a:lvl5pPr marL="1828800" indent="0" algn="l" rtl="0" eaLnBrk="0" fontAlgn="base" hangingPunct="0">
              <a:spcBef>
                <a:spcPct val="20000"/>
              </a:spcBef>
              <a:spcAft>
                <a:spcPct val="0"/>
              </a:spcAft>
              <a:buClr>
                <a:schemeClr val="accent1"/>
              </a:buClr>
              <a:buSzPct val="75000"/>
              <a:buFont typeface="Wingdings" panose="05000000000000000000" pitchFamily="2" charset="2"/>
              <a:buNone/>
              <a:defRPr sz="1600" b="1">
                <a:solidFill>
                  <a:schemeClr val="tx1"/>
                </a:solidFill>
                <a:latin typeface="+mn-lt"/>
                <a:cs typeface="+mn-cs"/>
              </a:defRPr>
            </a:lvl5pPr>
            <a:lvl6pPr marL="2286000" indent="0" algn="l" rtl="0" fontAlgn="base">
              <a:spcBef>
                <a:spcPct val="20000"/>
              </a:spcBef>
              <a:spcAft>
                <a:spcPct val="0"/>
              </a:spcAft>
              <a:buClr>
                <a:schemeClr val="accent1"/>
              </a:buClr>
              <a:buSzPct val="75000"/>
              <a:buFont typeface="Wingdings" pitchFamily="2" charset="2"/>
              <a:buNone/>
              <a:defRPr sz="1600" b="1">
                <a:solidFill>
                  <a:schemeClr val="tx1"/>
                </a:solidFill>
                <a:latin typeface="+mn-lt"/>
                <a:cs typeface="+mn-cs"/>
              </a:defRPr>
            </a:lvl6pPr>
            <a:lvl7pPr marL="2743200" indent="0" algn="l" rtl="0" fontAlgn="base">
              <a:spcBef>
                <a:spcPct val="20000"/>
              </a:spcBef>
              <a:spcAft>
                <a:spcPct val="0"/>
              </a:spcAft>
              <a:buClr>
                <a:schemeClr val="accent1"/>
              </a:buClr>
              <a:buSzPct val="75000"/>
              <a:buFont typeface="Wingdings" pitchFamily="2" charset="2"/>
              <a:buNone/>
              <a:defRPr sz="1600" b="1">
                <a:solidFill>
                  <a:schemeClr val="tx1"/>
                </a:solidFill>
                <a:latin typeface="+mn-lt"/>
                <a:cs typeface="+mn-cs"/>
              </a:defRPr>
            </a:lvl7pPr>
            <a:lvl8pPr marL="3200400" indent="0" algn="l" rtl="0" fontAlgn="base">
              <a:spcBef>
                <a:spcPct val="20000"/>
              </a:spcBef>
              <a:spcAft>
                <a:spcPct val="0"/>
              </a:spcAft>
              <a:buClr>
                <a:schemeClr val="accent1"/>
              </a:buClr>
              <a:buSzPct val="75000"/>
              <a:buFont typeface="Wingdings" pitchFamily="2" charset="2"/>
              <a:buNone/>
              <a:defRPr sz="1600" b="1">
                <a:solidFill>
                  <a:schemeClr val="tx1"/>
                </a:solidFill>
                <a:latin typeface="+mn-lt"/>
                <a:cs typeface="+mn-cs"/>
              </a:defRPr>
            </a:lvl8pPr>
            <a:lvl9pPr marL="3657600" indent="0" algn="l" rtl="0" fontAlgn="base">
              <a:spcBef>
                <a:spcPct val="20000"/>
              </a:spcBef>
              <a:spcAft>
                <a:spcPct val="0"/>
              </a:spcAft>
              <a:buClr>
                <a:schemeClr val="accent1"/>
              </a:buClr>
              <a:buSzPct val="75000"/>
              <a:buFont typeface="Wingdings" pitchFamily="2" charset="2"/>
              <a:buNone/>
              <a:defRPr sz="1600" b="1">
                <a:solidFill>
                  <a:schemeClr val="tx1"/>
                </a:solidFill>
                <a:latin typeface="+mn-lt"/>
                <a:cs typeface="+mn-cs"/>
              </a:defRPr>
            </a:lvl9pPr>
          </a:lstStyle>
          <a:p>
            <a:r>
              <a:rPr lang="en-US" sz="1800" u="sng" kern="0" dirty="0">
                <a:solidFill>
                  <a:schemeClr val="accent6">
                    <a:lumMod val="50000"/>
                  </a:schemeClr>
                </a:solidFill>
              </a:rPr>
              <a:t>Proposal #2</a:t>
            </a:r>
          </a:p>
        </p:txBody>
      </p:sp>
      <p:sp>
        <p:nvSpPr>
          <p:cNvPr id="11" name="Text Placeholder 4">
            <a:extLst>
              <a:ext uri="{FF2B5EF4-FFF2-40B4-BE49-F238E27FC236}">
                <a16:creationId xmlns:a16="http://schemas.microsoft.com/office/drawing/2014/main" id="{03E7896D-E2C7-4D8C-8E9B-15865C13403A}"/>
              </a:ext>
            </a:extLst>
          </p:cNvPr>
          <p:cNvSpPr txBox="1">
            <a:spLocks/>
          </p:cNvSpPr>
          <p:nvPr/>
        </p:nvSpPr>
        <p:spPr bwMode="auto">
          <a:xfrm>
            <a:off x="485720" y="4307045"/>
            <a:ext cx="4040188"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accent1"/>
              </a:buClr>
              <a:buSzPct val="65000"/>
              <a:buFont typeface="Wingdings" panose="05000000000000000000" pitchFamily="2" charset="2"/>
              <a:buNone/>
              <a:defRPr sz="2400" b="1">
                <a:solidFill>
                  <a:schemeClr val="tx1"/>
                </a:solidFill>
                <a:latin typeface="+mn-lt"/>
                <a:ea typeface="+mn-ea"/>
                <a:cs typeface="+mn-cs"/>
              </a:defRPr>
            </a:lvl1pPr>
            <a:lvl2pPr marL="457200" indent="0" algn="l" rtl="0" eaLnBrk="0" fontAlgn="base" hangingPunct="0">
              <a:spcBef>
                <a:spcPct val="20000"/>
              </a:spcBef>
              <a:spcAft>
                <a:spcPct val="0"/>
              </a:spcAft>
              <a:buClr>
                <a:schemeClr val="accent2"/>
              </a:buClr>
              <a:buSzPct val="60000"/>
              <a:buFont typeface="Wingdings" panose="05000000000000000000" pitchFamily="2" charset="2"/>
              <a:buNone/>
              <a:defRPr sz="2000" b="1">
                <a:solidFill>
                  <a:schemeClr val="tx1"/>
                </a:solidFill>
                <a:latin typeface="+mn-lt"/>
                <a:cs typeface="+mn-cs"/>
              </a:defRPr>
            </a:lvl2pPr>
            <a:lvl3pPr marL="914400" indent="0" algn="l" rtl="0" eaLnBrk="0" fontAlgn="base" hangingPunct="0">
              <a:spcBef>
                <a:spcPct val="20000"/>
              </a:spcBef>
              <a:spcAft>
                <a:spcPct val="0"/>
              </a:spcAft>
              <a:buClr>
                <a:schemeClr val="accent1"/>
              </a:buClr>
              <a:buSzPct val="65000"/>
              <a:buFont typeface="Wingdings" panose="05000000000000000000" pitchFamily="2" charset="2"/>
              <a:buNone/>
              <a:defRPr sz="1800" b="1">
                <a:solidFill>
                  <a:schemeClr val="tx1"/>
                </a:solidFill>
                <a:latin typeface="+mn-lt"/>
                <a:cs typeface="+mn-cs"/>
              </a:defRPr>
            </a:lvl3pPr>
            <a:lvl4pPr marL="1371600" indent="0" algn="l" rtl="0" eaLnBrk="0" fontAlgn="base" hangingPunct="0">
              <a:spcBef>
                <a:spcPct val="20000"/>
              </a:spcBef>
              <a:spcAft>
                <a:spcPct val="0"/>
              </a:spcAft>
              <a:buClr>
                <a:schemeClr val="accent2"/>
              </a:buClr>
              <a:buSzPct val="70000"/>
              <a:buFont typeface="Wingdings" panose="05000000000000000000" pitchFamily="2" charset="2"/>
              <a:buNone/>
              <a:defRPr sz="1600" b="1">
                <a:solidFill>
                  <a:schemeClr val="tx1"/>
                </a:solidFill>
                <a:latin typeface="+mn-lt"/>
                <a:cs typeface="+mn-cs"/>
              </a:defRPr>
            </a:lvl4pPr>
            <a:lvl5pPr marL="1828800" indent="0" algn="l" rtl="0" eaLnBrk="0" fontAlgn="base" hangingPunct="0">
              <a:spcBef>
                <a:spcPct val="20000"/>
              </a:spcBef>
              <a:spcAft>
                <a:spcPct val="0"/>
              </a:spcAft>
              <a:buClr>
                <a:schemeClr val="accent1"/>
              </a:buClr>
              <a:buSzPct val="75000"/>
              <a:buFont typeface="Wingdings" panose="05000000000000000000" pitchFamily="2" charset="2"/>
              <a:buNone/>
              <a:defRPr sz="1600" b="1">
                <a:solidFill>
                  <a:schemeClr val="tx1"/>
                </a:solidFill>
                <a:latin typeface="+mn-lt"/>
                <a:cs typeface="+mn-cs"/>
              </a:defRPr>
            </a:lvl5pPr>
            <a:lvl6pPr marL="2286000" indent="0" algn="l" rtl="0" fontAlgn="base">
              <a:spcBef>
                <a:spcPct val="20000"/>
              </a:spcBef>
              <a:spcAft>
                <a:spcPct val="0"/>
              </a:spcAft>
              <a:buClr>
                <a:schemeClr val="accent1"/>
              </a:buClr>
              <a:buSzPct val="75000"/>
              <a:buFont typeface="Wingdings" pitchFamily="2" charset="2"/>
              <a:buNone/>
              <a:defRPr sz="1600" b="1">
                <a:solidFill>
                  <a:schemeClr val="tx1"/>
                </a:solidFill>
                <a:latin typeface="+mn-lt"/>
                <a:cs typeface="+mn-cs"/>
              </a:defRPr>
            </a:lvl6pPr>
            <a:lvl7pPr marL="2743200" indent="0" algn="l" rtl="0" fontAlgn="base">
              <a:spcBef>
                <a:spcPct val="20000"/>
              </a:spcBef>
              <a:spcAft>
                <a:spcPct val="0"/>
              </a:spcAft>
              <a:buClr>
                <a:schemeClr val="accent1"/>
              </a:buClr>
              <a:buSzPct val="75000"/>
              <a:buFont typeface="Wingdings" pitchFamily="2" charset="2"/>
              <a:buNone/>
              <a:defRPr sz="1600" b="1">
                <a:solidFill>
                  <a:schemeClr val="tx1"/>
                </a:solidFill>
                <a:latin typeface="+mn-lt"/>
                <a:cs typeface="+mn-cs"/>
              </a:defRPr>
            </a:lvl7pPr>
            <a:lvl8pPr marL="3200400" indent="0" algn="l" rtl="0" fontAlgn="base">
              <a:spcBef>
                <a:spcPct val="20000"/>
              </a:spcBef>
              <a:spcAft>
                <a:spcPct val="0"/>
              </a:spcAft>
              <a:buClr>
                <a:schemeClr val="accent1"/>
              </a:buClr>
              <a:buSzPct val="75000"/>
              <a:buFont typeface="Wingdings" pitchFamily="2" charset="2"/>
              <a:buNone/>
              <a:defRPr sz="1600" b="1">
                <a:solidFill>
                  <a:schemeClr val="tx1"/>
                </a:solidFill>
                <a:latin typeface="+mn-lt"/>
                <a:cs typeface="+mn-cs"/>
              </a:defRPr>
            </a:lvl8pPr>
            <a:lvl9pPr marL="3657600" indent="0" algn="l" rtl="0" fontAlgn="base">
              <a:spcBef>
                <a:spcPct val="20000"/>
              </a:spcBef>
              <a:spcAft>
                <a:spcPct val="0"/>
              </a:spcAft>
              <a:buClr>
                <a:schemeClr val="accent1"/>
              </a:buClr>
              <a:buSzPct val="75000"/>
              <a:buFont typeface="Wingdings" pitchFamily="2" charset="2"/>
              <a:buNone/>
              <a:defRPr sz="1600" b="1">
                <a:solidFill>
                  <a:schemeClr val="tx1"/>
                </a:solidFill>
                <a:latin typeface="+mn-lt"/>
                <a:cs typeface="+mn-cs"/>
              </a:defRPr>
            </a:lvl9pPr>
          </a:lstStyle>
          <a:p>
            <a:r>
              <a:rPr lang="en-US" sz="1800" u="sng" kern="0" dirty="0">
                <a:solidFill>
                  <a:schemeClr val="accent2"/>
                </a:solidFill>
              </a:rPr>
              <a:t>Proposal #3:   Proposal 1+2</a:t>
            </a:r>
          </a:p>
        </p:txBody>
      </p:sp>
    </p:spTree>
    <p:extLst>
      <p:ext uri="{BB962C8B-B14F-4D97-AF65-F5344CB8AC3E}">
        <p14:creationId xmlns:p14="http://schemas.microsoft.com/office/powerpoint/2010/main" val="3580540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6A7AF-B212-4C1B-B372-77C100D07BA5}"/>
              </a:ext>
            </a:extLst>
          </p:cNvPr>
          <p:cNvSpPr>
            <a:spLocks noGrp="1"/>
          </p:cNvSpPr>
          <p:nvPr>
            <p:ph type="title"/>
          </p:nvPr>
        </p:nvSpPr>
        <p:spPr>
          <a:xfrm>
            <a:off x="381000" y="268288"/>
            <a:ext cx="8458200" cy="1139825"/>
          </a:xfrm>
        </p:spPr>
        <p:txBody>
          <a:bodyPr/>
          <a:lstStyle/>
          <a:p>
            <a:r>
              <a:rPr lang="en-US" sz="3600" dirty="0"/>
              <a:t>Budget Projected for FY 2020 &amp; FY2021</a:t>
            </a:r>
            <a:br>
              <a:rPr lang="en-US" sz="3600" dirty="0"/>
            </a:br>
            <a:endParaRPr lang="en-US" sz="3600" dirty="0"/>
          </a:p>
        </p:txBody>
      </p:sp>
      <p:graphicFrame>
        <p:nvGraphicFramePr>
          <p:cNvPr id="5" name="Content Placeholder 4">
            <a:extLst>
              <a:ext uri="{FF2B5EF4-FFF2-40B4-BE49-F238E27FC236}">
                <a16:creationId xmlns:a16="http://schemas.microsoft.com/office/drawing/2014/main" id="{672547F7-A334-4874-B886-80D2D3CE1459}"/>
              </a:ext>
            </a:extLst>
          </p:cNvPr>
          <p:cNvGraphicFramePr>
            <a:graphicFrameLocks noGrp="1"/>
          </p:cNvGraphicFramePr>
          <p:nvPr>
            <p:ph idx="1"/>
            <p:extLst>
              <p:ext uri="{D42A27DB-BD31-4B8C-83A1-F6EECF244321}">
                <p14:modId xmlns:p14="http://schemas.microsoft.com/office/powerpoint/2010/main" val="2398391842"/>
              </p:ext>
            </p:extLst>
          </p:nvPr>
        </p:nvGraphicFramePr>
        <p:xfrm>
          <a:off x="304800" y="1219200"/>
          <a:ext cx="8229600" cy="4181036"/>
        </p:xfrm>
        <a:graphic>
          <a:graphicData uri="http://schemas.openxmlformats.org/drawingml/2006/table">
            <a:tbl>
              <a:tblPr firstRow="1">
                <a:tableStyleId>{5C22544A-7EE6-4342-B048-85BDC9FD1C3A}</a:tableStyleId>
              </a:tblPr>
              <a:tblGrid>
                <a:gridCol w="1249728">
                  <a:extLst>
                    <a:ext uri="{9D8B030D-6E8A-4147-A177-3AD203B41FA5}">
                      <a16:colId xmlns:a16="http://schemas.microsoft.com/office/drawing/2014/main" val="962613484"/>
                    </a:ext>
                  </a:extLst>
                </a:gridCol>
                <a:gridCol w="491148">
                  <a:extLst>
                    <a:ext uri="{9D8B030D-6E8A-4147-A177-3AD203B41FA5}">
                      <a16:colId xmlns:a16="http://schemas.microsoft.com/office/drawing/2014/main" val="3675789233"/>
                    </a:ext>
                  </a:extLst>
                </a:gridCol>
                <a:gridCol w="474784">
                  <a:extLst>
                    <a:ext uri="{9D8B030D-6E8A-4147-A177-3AD203B41FA5}">
                      <a16:colId xmlns:a16="http://schemas.microsoft.com/office/drawing/2014/main" val="2156959942"/>
                    </a:ext>
                  </a:extLst>
                </a:gridCol>
                <a:gridCol w="474784">
                  <a:extLst>
                    <a:ext uri="{9D8B030D-6E8A-4147-A177-3AD203B41FA5}">
                      <a16:colId xmlns:a16="http://schemas.microsoft.com/office/drawing/2014/main" val="2672508557"/>
                    </a:ext>
                  </a:extLst>
                </a:gridCol>
                <a:gridCol w="949570">
                  <a:extLst>
                    <a:ext uri="{9D8B030D-6E8A-4147-A177-3AD203B41FA5}">
                      <a16:colId xmlns:a16="http://schemas.microsoft.com/office/drawing/2014/main" val="439329073"/>
                    </a:ext>
                  </a:extLst>
                </a:gridCol>
                <a:gridCol w="949570">
                  <a:extLst>
                    <a:ext uri="{9D8B030D-6E8A-4147-A177-3AD203B41FA5}">
                      <a16:colId xmlns:a16="http://schemas.microsoft.com/office/drawing/2014/main" val="2852978037"/>
                    </a:ext>
                  </a:extLst>
                </a:gridCol>
                <a:gridCol w="1186962">
                  <a:extLst>
                    <a:ext uri="{9D8B030D-6E8A-4147-A177-3AD203B41FA5}">
                      <a16:colId xmlns:a16="http://schemas.microsoft.com/office/drawing/2014/main" val="2185102239"/>
                    </a:ext>
                  </a:extLst>
                </a:gridCol>
                <a:gridCol w="1345224">
                  <a:extLst>
                    <a:ext uri="{9D8B030D-6E8A-4147-A177-3AD203B41FA5}">
                      <a16:colId xmlns:a16="http://schemas.microsoft.com/office/drawing/2014/main" val="2757863105"/>
                    </a:ext>
                  </a:extLst>
                </a:gridCol>
                <a:gridCol w="1107830">
                  <a:extLst>
                    <a:ext uri="{9D8B030D-6E8A-4147-A177-3AD203B41FA5}">
                      <a16:colId xmlns:a16="http://schemas.microsoft.com/office/drawing/2014/main" val="2141824144"/>
                    </a:ext>
                  </a:extLst>
                </a:gridCol>
              </a:tblGrid>
              <a:tr h="987181">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FY16</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FY17</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ACPG Recommend SFY 18 &amp; 19 Allocation %</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 amount based on %</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SFY 18 &amp; 19 Grants</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solidFill>
                            <a:schemeClr val="tx2"/>
                          </a:solidFill>
                          <a:effectLst/>
                        </a:rPr>
                        <a:t>DHHS Recommended SFY 20 &amp; 21 Allocation %</a:t>
                      </a:r>
                      <a:endParaRPr lang="en-US" sz="1100" b="1" i="0" u="none" strike="noStrike" dirty="0">
                        <a:solidFill>
                          <a:schemeClr val="tx2"/>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solidFill>
                            <a:schemeClr val="tx2"/>
                          </a:solidFill>
                          <a:effectLst/>
                        </a:rPr>
                        <a:t>SFY 20 &amp; 21        $ amount based on %</a:t>
                      </a:r>
                      <a:endParaRPr lang="en-US" sz="1100" b="1" i="0" u="none" strike="noStrike" dirty="0">
                        <a:solidFill>
                          <a:schemeClr val="tx2"/>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61292757"/>
                  </a:ext>
                </a:extLst>
              </a:tr>
              <a:tr h="421713">
                <a:tc gridSpan="2">
                  <a:txBody>
                    <a:bodyPr/>
                    <a:lstStyle/>
                    <a:p>
                      <a:pPr algn="l" fontAlgn="b"/>
                      <a:r>
                        <a:rPr lang="en-US" sz="1100" b="1" u="none" strike="noStrike" dirty="0">
                          <a:effectLst/>
                        </a:rPr>
                        <a:t>Treatment</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788,962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870,637 </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solidFill>
                            <a:schemeClr val="tx2"/>
                          </a:solidFill>
                          <a:effectLst/>
                        </a:rPr>
                        <a:t>68%</a:t>
                      </a:r>
                      <a:endParaRPr lang="en-US" sz="1100" b="1" i="0" u="none" strike="noStrike" dirty="0">
                        <a:solidFill>
                          <a:schemeClr val="tx2"/>
                        </a:solidFill>
                        <a:effectLst/>
                        <a:latin typeface="Calibri" panose="020F0502020204030204" pitchFamily="34" charset="0"/>
                      </a:endParaRPr>
                    </a:p>
                  </a:txBody>
                  <a:tcPr marL="9525" marR="9525" marT="9525" marB="0" anchor="b"/>
                </a:tc>
                <a:tc>
                  <a:txBody>
                    <a:bodyPr/>
                    <a:lstStyle/>
                    <a:p>
                      <a:pPr algn="l" fontAlgn="b"/>
                      <a:r>
                        <a:rPr lang="en-US" sz="1100" b="1" u="none" strike="noStrike" kern="1200" dirty="0">
                          <a:solidFill>
                            <a:schemeClr val="tx2"/>
                          </a:solidFill>
                          <a:effectLst/>
                          <a:latin typeface="+mn-lt"/>
                          <a:ea typeface="+mn-ea"/>
                          <a:cs typeface="+mn-cs"/>
                        </a:rPr>
                        <a:t> $        893,500 </a:t>
                      </a:r>
                    </a:p>
                  </a:txBody>
                  <a:tcPr marL="9525" marR="9525" marT="9525" marB="0" anchor="b"/>
                </a:tc>
                <a:extLst>
                  <a:ext uri="{0D108BD9-81ED-4DB2-BD59-A6C34878D82A}">
                    <a16:rowId xmlns:a16="http://schemas.microsoft.com/office/drawing/2014/main" val="754744557"/>
                  </a:ext>
                </a:extLst>
              </a:tr>
              <a:tr h="421713">
                <a:tc gridSpan="2">
                  <a:txBody>
                    <a:bodyPr/>
                    <a:lstStyle/>
                    <a:p>
                      <a:pPr algn="l" fontAlgn="b"/>
                      <a:r>
                        <a:rPr lang="en-US" sz="1100" b="1" u="none" strike="noStrike" dirty="0">
                          <a:effectLst/>
                        </a:rPr>
                        <a:t>Prevention</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210,390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209,991 </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solidFill>
                            <a:schemeClr val="tx2"/>
                          </a:solidFill>
                          <a:effectLst/>
                        </a:rPr>
                        <a:t>12%</a:t>
                      </a:r>
                      <a:endParaRPr lang="en-US" sz="1100" b="1" i="0" u="none" strike="noStrike" dirty="0">
                        <a:solidFill>
                          <a:schemeClr val="tx2"/>
                        </a:solidFill>
                        <a:effectLst/>
                        <a:latin typeface="Calibri" panose="020F0502020204030204" pitchFamily="34" charset="0"/>
                      </a:endParaRPr>
                    </a:p>
                  </a:txBody>
                  <a:tcPr marL="9525" marR="9525" marT="9525" marB="0" anchor="b"/>
                </a:tc>
                <a:tc>
                  <a:txBody>
                    <a:bodyPr/>
                    <a:lstStyle/>
                    <a:p>
                      <a:pPr algn="l" fontAlgn="b"/>
                      <a:r>
                        <a:rPr lang="en-US" sz="1100" b="1" u="none" strike="noStrike" kern="1200" dirty="0">
                          <a:solidFill>
                            <a:schemeClr val="tx2"/>
                          </a:solidFill>
                          <a:effectLst/>
                          <a:latin typeface="+mn-lt"/>
                          <a:ea typeface="+mn-ea"/>
                          <a:cs typeface="+mn-cs"/>
                        </a:rPr>
                        <a:t> $        157,676</a:t>
                      </a:r>
                    </a:p>
                  </a:txBody>
                  <a:tcPr marL="9525" marR="9525" marT="9525" marB="0" anchor="b"/>
                </a:tc>
                <a:extLst>
                  <a:ext uri="{0D108BD9-81ED-4DB2-BD59-A6C34878D82A}">
                    <a16:rowId xmlns:a16="http://schemas.microsoft.com/office/drawing/2014/main" val="2815781370"/>
                  </a:ext>
                </a:extLst>
              </a:tr>
              <a:tr h="421713">
                <a:tc gridSpan="2">
                  <a:txBody>
                    <a:bodyPr/>
                    <a:lstStyle/>
                    <a:p>
                      <a:pPr algn="l" fontAlgn="b"/>
                      <a:r>
                        <a:rPr lang="en-US" sz="1100" b="1" u="none" strike="noStrike" dirty="0">
                          <a:effectLst/>
                        </a:rPr>
                        <a:t>Workforce Development</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52,597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53,000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solidFill>
                            <a:schemeClr val="tx2"/>
                          </a:solidFill>
                          <a:effectLst/>
                        </a:rPr>
                        <a:t>2%</a:t>
                      </a:r>
                      <a:endParaRPr lang="en-US" sz="1100" b="1" i="0" u="none" strike="noStrike" dirty="0">
                        <a:solidFill>
                          <a:schemeClr val="tx2"/>
                        </a:solidFill>
                        <a:effectLst/>
                        <a:latin typeface="Calibri" panose="020F0502020204030204" pitchFamily="34" charset="0"/>
                      </a:endParaRPr>
                    </a:p>
                  </a:txBody>
                  <a:tcPr marL="9525" marR="9525" marT="9525" marB="0" anchor="b"/>
                </a:tc>
                <a:tc>
                  <a:txBody>
                    <a:bodyPr/>
                    <a:lstStyle/>
                    <a:p>
                      <a:pPr algn="l" fontAlgn="b"/>
                      <a:r>
                        <a:rPr lang="en-US" sz="1100" b="1" u="none" strike="noStrike" kern="1200" dirty="0">
                          <a:solidFill>
                            <a:schemeClr val="tx2"/>
                          </a:solidFill>
                          <a:effectLst/>
                          <a:latin typeface="+mn-lt"/>
                          <a:ea typeface="+mn-ea"/>
                          <a:cs typeface="+mn-cs"/>
                        </a:rPr>
                        <a:t> $          26,279 </a:t>
                      </a:r>
                    </a:p>
                  </a:txBody>
                  <a:tcPr marL="9525" marR="9525" marT="9525" marB="0" anchor="b"/>
                </a:tc>
                <a:extLst>
                  <a:ext uri="{0D108BD9-81ED-4DB2-BD59-A6C34878D82A}">
                    <a16:rowId xmlns:a16="http://schemas.microsoft.com/office/drawing/2014/main" val="3769760334"/>
                  </a:ext>
                </a:extLst>
              </a:tr>
              <a:tr h="421713">
                <a:tc gridSpan="2">
                  <a:txBody>
                    <a:bodyPr/>
                    <a:lstStyle/>
                    <a:p>
                      <a:pPr algn="l" fontAlgn="b"/>
                      <a:r>
                        <a:rPr lang="en-US" sz="1100" b="1" u="none" strike="noStrike" dirty="0">
                          <a:effectLst/>
                        </a:rPr>
                        <a:t>Data Collection / Eval</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144,643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139,372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solidFill>
                            <a:schemeClr val="tx2"/>
                          </a:solidFill>
                          <a:effectLst/>
                        </a:rPr>
                        <a:t>11%</a:t>
                      </a:r>
                      <a:endParaRPr lang="en-US" sz="1100" b="1" i="0" u="none" strike="noStrike" dirty="0">
                        <a:solidFill>
                          <a:schemeClr val="tx2"/>
                        </a:solidFill>
                        <a:effectLst/>
                        <a:latin typeface="Calibri" panose="020F0502020204030204" pitchFamily="34" charset="0"/>
                      </a:endParaRPr>
                    </a:p>
                  </a:txBody>
                  <a:tcPr marL="9525" marR="9525" marT="9525" marB="0" anchor="b"/>
                </a:tc>
                <a:tc>
                  <a:txBody>
                    <a:bodyPr/>
                    <a:lstStyle/>
                    <a:p>
                      <a:pPr algn="l" fontAlgn="b"/>
                      <a:r>
                        <a:rPr lang="en-US" sz="1100" b="1" u="none" strike="noStrike" kern="1200" dirty="0">
                          <a:solidFill>
                            <a:schemeClr val="tx2"/>
                          </a:solidFill>
                          <a:effectLst/>
                          <a:latin typeface="+mn-lt"/>
                          <a:ea typeface="+mn-ea"/>
                          <a:cs typeface="+mn-cs"/>
                        </a:rPr>
                        <a:t> $        144,537 </a:t>
                      </a:r>
                    </a:p>
                  </a:txBody>
                  <a:tcPr marL="9525" marR="9525" marT="9525" marB="0" anchor="b"/>
                </a:tc>
                <a:extLst>
                  <a:ext uri="{0D108BD9-81ED-4DB2-BD59-A6C34878D82A}">
                    <a16:rowId xmlns:a16="http://schemas.microsoft.com/office/drawing/2014/main" val="1945186355"/>
                  </a:ext>
                </a:extLst>
              </a:tr>
              <a:tr h="421713">
                <a:tc gridSpan="2">
                  <a:txBody>
                    <a:bodyPr/>
                    <a:lstStyle/>
                    <a:p>
                      <a:pPr algn="l" fontAlgn="b"/>
                      <a:r>
                        <a:rPr lang="en-US" sz="1100" b="1" u="none" strike="noStrike" dirty="0">
                          <a:effectLst/>
                        </a:rPr>
                        <a:t>Consulting</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52,597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41,000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a:solidFill>
                            <a:schemeClr val="tx2"/>
                          </a:solidFill>
                          <a:effectLst/>
                        </a:rPr>
                        <a:t>4%</a:t>
                      </a:r>
                      <a:endParaRPr lang="en-US" sz="1100" b="1" i="0" u="none" strike="noStrike">
                        <a:solidFill>
                          <a:schemeClr val="tx2"/>
                        </a:solidFill>
                        <a:effectLst/>
                        <a:latin typeface="Calibri" panose="020F0502020204030204" pitchFamily="34" charset="0"/>
                      </a:endParaRPr>
                    </a:p>
                  </a:txBody>
                  <a:tcPr marL="9525" marR="9525" marT="9525" marB="0" anchor="b"/>
                </a:tc>
                <a:tc>
                  <a:txBody>
                    <a:bodyPr/>
                    <a:lstStyle/>
                    <a:p>
                      <a:pPr algn="l" fontAlgn="b"/>
                      <a:r>
                        <a:rPr lang="en-US" sz="1100" b="1" u="none" strike="noStrike" kern="1200" dirty="0">
                          <a:solidFill>
                            <a:schemeClr val="tx2"/>
                          </a:solidFill>
                          <a:effectLst/>
                          <a:latin typeface="+mn-lt"/>
                          <a:ea typeface="+mn-ea"/>
                          <a:cs typeface="+mn-cs"/>
                        </a:rPr>
                        <a:t> $          52,559 </a:t>
                      </a:r>
                    </a:p>
                  </a:txBody>
                  <a:tcPr marL="9525" marR="9525" marT="9525" marB="0" anchor="b"/>
                </a:tc>
                <a:extLst>
                  <a:ext uri="{0D108BD9-81ED-4DB2-BD59-A6C34878D82A}">
                    <a16:rowId xmlns:a16="http://schemas.microsoft.com/office/drawing/2014/main" val="708963125"/>
                  </a:ext>
                </a:extLst>
              </a:tr>
              <a:tr h="421713">
                <a:tc gridSpan="2">
                  <a:txBody>
                    <a:bodyPr/>
                    <a:lstStyle/>
                    <a:p>
                      <a:pPr algn="l" fontAlgn="b"/>
                      <a:r>
                        <a:rPr lang="en-US" sz="1100" b="1" u="none" strike="noStrike" dirty="0">
                          <a:effectLst/>
                        </a:rPr>
                        <a:t>Contingency Funds</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65,747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54,840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solidFill>
                            <a:schemeClr val="tx2"/>
                          </a:solidFill>
                          <a:effectLst/>
                        </a:rPr>
                        <a:t>3%</a:t>
                      </a:r>
                      <a:endParaRPr lang="en-US" sz="1100" b="1" i="0" u="none" strike="noStrike" dirty="0">
                        <a:solidFill>
                          <a:schemeClr val="tx2"/>
                        </a:solidFill>
                        <a:effectLst/>
                        <a:latin typeface="Calibri" panose="020F0502020204030204" pitchFamily="34" charset="0"/>
                      </a:endParaRPr>
                    </a:p>
                  </a:txBody>
                  <a:tcPr marL="9525" marR="9525" marT="9525" marB="0" anchor="b"/>
                </a:tc>
                <a:tc>
                  <a:txBody>
                    <a:bodyPr/>
                    <a:lstStyle/>
                    <a:p>
                      <a:pPr algn="l" fontAlgn="b"/>
                      <a:r>
                        <a:rPr lang="en-US" sz="1100" b="1" u="none" strike="noStrike" kern="1200" dirty="0">
                          <a:solidFill>
                            <a:schemeClr val="tx2"/>
                          </a:solidFill>
                          <a:effectLst/>
                          <a:latin typeface="+mn-lt"/>
                          <a:ea typeface="+mn-ea"/>
                          <a:cs typeface="+mn-cs"/>
                        </a:rPr>
                        <a:t> $          39,419</a:t>
                      </a:r>
                    </a:p>
                  </a:txBody>
                  <a:tcPr marL="9525" marR="9525" marT="9525" marB="0" anchor="b"/>
                </a:tc>
                <a:extLst>
                  <a:ext uri="{0D108BD9-81ED-4DB2-BD59-A6C34878D82A}">
                    <a16:rowId xmlns:a16="http://schemas.microsoft.com/office/drawing/2014/main" val="2248392242"/>
                  </a:ext>
                </a:extLst>
              </a:tr>
              <a:tr h="22078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100%</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100%</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100%</a:t>
                      </a:r>
                    </a:p>
                  </a:txBody>
                  <a:tcPr marL="9525" marR="9525" marT="9525" marB="0" anchor="b"/>
                </a:tc>
                <a:tc>
                  <a:txBody>
                    <a:bodyPr/>
                    <a:lstStyle/>
                    <a:p>
                      <a:pPr algn="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b="0" i="0" u="none" strike="noStrike" dirty="0">
                          <a:solidFill>
                            <a:schemeClr val="tx2"/>
                          </a:solidFill>
                          <a:effectLst/>
                          <a:latin typeface="Calibri" panose="020F0502020204030204" pitchFamily="34" charset="0"/>
                        </a:rPr>
                        <a:t>100%</a:t>
                      </a:r>
                    </a:p>
                  </a:txBody>
                  <a:tcPr marL="9525" marR="9525" marT="9525" marB="0" anchor="b"/>
                </a:tc>
                <a:tc>
                  <a:txBody>
                    <a:bodyPr/>
                    <a:lstStyle/>
                    <a:p>
                      <a:pPr algn="l" fontAlgn="b"/>
                      <a:r>
                        <a:rPr lang="en-US" sz="1100" u="none" strike="noStrike" dirty="0">
                          <a:solidFill>
                            <a:schemeClr val="tx2"/>
                          </a:solidFill>
                          <a:effectLst/>
                        </a:rPr>
                        <a:t>   </a:t>
                      </a:r>
                      <a:endParaRPr lang="en-US" sz="1100" b="1" i="0" u="none" strike="noStrike" dirty="0">
                        <a:solidFill>
                          <a:schemeClr val="tx2"/>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04196187"/>
                  </a:ext>
                </a:extLst>
              </a:tr>
              <a:tr h="44279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1" u="none" strike="noStrike" dirty="0">
                          <a:effectLst/>
                        </a:rPr>
                        <a:t>Total Authority</a:t>
                      </a:r>
                      <a:endParaRPr lang="en-US" sz="1200" b="1" i="1"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u="none" strike="noStrike" dirty="0">
                          <a:effectLst/>
                        </a:rPr>
                        <a:t> </a:t>
                      </a:r>
                      <a:endParaRPr lang="en-US" sz="1200" b="1" i="1"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u="none" strike="noStrike" dirty="0">
                          <a:effectLst/>
                        </a:rPr>
                        <a:t> $1,368,840 </a:t>
                      </a:r>
                      <a:endParaRPr lang="en-US" sz="1200" b="1" i="1"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1" i="0" u="none" strike="noStrike" dirty="0">
                        <a:solidFill>
                          <a:schemeClr val="tx2"/>
                        </a:solidFill>
                        <a:effectLst/>
                        <a:latin typeface="Calibri" panose="020F0502020204030204" pitchFamily="34" charset="0"/>
                      </a:endParaRPr>
                    </a:p>
                  </a:txBody>
                  <a:tcPr marL="9525" marR="9525" marT="9525" marB="0" anchor="b"/>
                </a:tc>
                <a:tc>
                  <a:txBody>
                    <a:bodyPr/>
                    <a:lstStyle/>
                    <a:p>
                      <a:pPr algn="l" fontAlgn="b"/>
                      <a:r>
                        <a:rPr lang="en-US" sz="1200" b="1" u="none" strike="noStrike" dirty="0">
                          <a:solidFill>
                            <a:schemeClr val="tx2"/>
                          </a:solidFill>
                          <a:effectLst/>
                        </a:rPr>
                        <a:t> $1,313,970 </a:t>
                      </a:r>
                      <a:endParaRPr lang="en-US" sz="1200" b="1" i="1" u="none" strike="noStrike" dirty="0">
                        <a:solidFill>
                          <a:schemeClr val="tx2"/>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02533150"/>
                  </a:ext>
                </a:extLst>
              </a:tr>
            </a:tbl>
          </a:graphicData>
        </a:graphic>
      </p:graphicFrame>
      <p:sp>
        <p:nvSpPr>
          <p:cNvPr id="4" name="Footer Placeholder 3">
            <a:extLst>
              <a:ext uri="{FF2B5EF4-FFF2-40B4-BE49-F238E27FC236}">
                <a16:creationId xmlns:a16="http://schemas.microsoft.com/office/drawing/2014/main" id="{56D3F6DD-383B-4929-84C4-BDA6CAC4491B}"/>
              </a:ext>
            </a:extLst>
          </p:cNvPr>
          <p:cNvSpPr>
            <a:spLocks noGrp="1"/>
          </p:cNvSpPr>
          <p:nvPr>
            <p:ph type="ftr" sz="quarter" idx="11"/>
          </p:nvPr>
        </p:nvSpPr>
        <p:spPr>
          <a:xfrm>
            <a:off x="228600" y="6248400"/>
            <a:ext cx="8763000" cy="457200"/>
          </a:xfrm>
        </p:spPr>
        <p:txBody>
          <a:bodyPr/>
          <a:lstStyle/>
          <a:p>
            <a:pPr>
              <a:defRPr/>
            </a:pPr>
            <a:r>
              <a:rPr lang="en-US" altLang="en-US" i="1" dirty="0"/>
              <a:t>SFY 20 &amp; 21 budget based on estimated transfers to the Revolving Account for the Prevention and Treatment of Problem Gambling as of 10/29/18.  </a:t>
            </a:r>
          </a:p>
          <a:p>
            <a:pPr>
              <a:defRPr/>
            </a:pPr>
            <a:r>
              <a:rPr lang="en-US" altLang="en-US" b="1" i="1" dirty="0"/>
              <a:t>Items in </a:t>
            </a:r>
            <a:r>
              <a:rPr lang="en-US" altLang="en-US" b="1" i="1" dirty="0">
                <a:solidFill>
                  <a:schemeClr val="tx2"/>
                </a:solidFill>
              </a:rPr>
              <a:t>blue</a:t>
            </a:r>
            <a:r>
              <a:rPr lang="en-US" altLang="en-US" b="1" i="1" dirty="0"/>
              <a:t> are recommended by DHHS and open to discussion:  No SFY20 allocation decisions have been made.</a:t>
            </a:r>
          </a:p>
        </p:txBody>
      </p:sp>
      <p:sp>
        <p:nvSpPr>
          <p:cNvPr id="3" name="TextBox 2">
            <a:extLst>
              <a:ext uri="{FF2B5EF4-FFF2-40B4-BE49-F238E27FC236}">
                <a16:creationId xmlns:a16="http://schemas.microsoft.com/office/drawing/2014/main" id="{BC3C35D7-E8EA-4B05-986E-51FC39B7DE1A}"/>
              </a:ext>
            </a:extLst>
          </p:cNvPr>
          <p:cNvSpPr txBox="1"/>
          <p:nvPr/>
        </p:nvSpPr>
        <p:spPr>
          <a:xfrm>
            <a:off x="76200" y="5584466"/>
            <a:ext cx="8991600" cy="461665"/>
          </a:xfrm>
          <a:prstGeom prst="rect">
            <a:avLst/>
          </a:prstGeom>
          <a:noFill/>
        </p:spPr>
        <p:txBody>
          <a:bodyPr wrap="square" rtlCol="0">
            <a:spAutoFit/>
          </a:bodyPr>
          <a:lstStyle/>
          <a:p>
            <a:r>
              <a:rPr lang="en-US" sz="1200" dirty="0"/>
              <a:t>Note:  Assuming no new providers, estimated treatment budget need for different scenarios based on previous slide are:</a:t>
            </a:r>
          </a:p>
          <a:p>
            <a:r>
              <a:rPr lang="en-US" sz="1200" dirty="0">
                <a:solidFill>
                  <a:schemeClr val="accent1">
                    <a:lumMod val="50000"/>
                  </a:schemeClr>
                </a:solidFill>
              </a:rPr>
              <a:t>a.  Change to caps &amp; codes = $815k - $940K</a:t>
            </a:r>
            <a:r>
              <a:rPr lang="en-US" sz="1200" dirty="0"/>
              <a:t>; b. </a:t>
            </a:r>
            <a:r>
              <a:rPr lang="en-US" sz="1200" dirty="0">
                <a:solidFill>
                  <a:schemeClr val="accent6">
                    <a:lumMod val="50000"/>
                  </a:schemeClr>
                </a:solidFill>
              </a:rPr>
              <a:t>change to rates = $772K - $888K</a:t>
            </a:r>
            <a:r>
              <a:rPr lang="en-US" sz="1200" dirty="0"/>
              <a:t>; c. </a:t>
            </a:r>
            <a:r>
              <a:rPr lang="en-US" sz="1200" dirty="0">
                <a:solidFill>
                  <a:schemeClr val="accent2"/>
                </a:solidFill>
              </a:rPr>
              <a:t>change rates, caps, codes = $863K - $980K </a:t>
            </a:r>
          </a:p>
        </p:txBody>
      </p:sp>
    </p:spTree>
    <p:extLst>
      <p:ext uri="{BB962C8B-B14F-4D97-AF65-F5344CB8AC3E}">
        <p14:creationId xmlns:p14="http://schemas.microsoft.com/office/powerpoint/2010/main" val="786787820"/>
      </p:ext>
    </p:extLst>
  </p:cSld>
  <p:clrMapOvr>
    <a:masterClrMapping/>
  </p:clrMapOvr>
</p:sld>
</file>

<file path=ppt/theme/theme1.xml><?xml version="1.0" encoding="utf-8"?>
<a:theme xmlns:a="http://schemas.openxmlformats.org/drawingml/2006/main" name="Ed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15045</TotalTime>
  <Words>587</Words>
  <Application>Microsoft Office PowerPoint</Application>
  <PresentationFormat>On-screen Show (4:3)</PresentationFormat>
  <Paragraphs>101</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Garamond</vt:lpstr>
      <vt:lpstr>Times New Roman</vt:lpstr>
      <vt:lpstr>Verdana</vt:lpstr>
      <vt:lpstr>Wingdings</vt:lpstr>
      <vt:lpstr>Edge</vt:lpstr>
      <vt:lpstr>Nevada Problem Gambling Services  STRATEGIC PLANNING DRAFT V11/9/18     Allocation Discussion Fiscal Analysis</vt:lpstr>
      <vt:lpstr>SFY 18 PG Treatment Spending &amp; SFY19 Projections Based on Q1 Actuals</vt:lpstr>
      <vt:lpstr>FY20 &amp; FY21 Strategic Plan Initiatives: Projected Costs    (based on SFY2018 data)</vt:lpstr>
      <vt:lpstr>Budget Projected for FY 2020 &amp; FY2021 </vt:lpstr>
    </vt:vector>
  </TitlesOfParts>
  <Company>Problem Gambling Solutions,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Jeff</dc:creator>
  <cp:lastModifiedBy>Rachel Hunter</cp:lastModifiedBy>
  <cp:revision>287</cp:revision>
  <cp:lastPrinted>2018-10-27T10:58:16Z</cp:lastPrinted>
  <dcterms:created xsi:type="dcterms:W3CDTF">2008-06-15T02:13:57Z</dcterms:created>
  <dcterms:modified xsi:type="dcterms:W3CDTF">2019-08-30T16:55:59Z</dcterms:modified>
</cp:coreProperties>
</file>